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260" r:id="rId5"/>
    <p:sldId id="304" r:id="rId6"/>
    <p:sldId id="318" r:id="rId7"/>
    <p:sldId id="604" r:id="rId8"/>
    <p:sldId id="264" r:id="rId9"/>
    <p:sldId id="606" r:id="rId10"/>
    <p:sldId id="287" r:id="rId11"/>
    <p:sldId id="278" r:id="rId12"/>
    <p:sldId id="280" r:id="rId13"/>
    <p:sldId id="607" r:id="rId14"/>
    <p:sldId id="281" r:id="rId15"/>
    <p:sldId id="605" r:id="rId16"/>
    <p:sldId id="327" r:id="rId17"/>
    <p:sldId id="263" r:id="rId18"/>
    <p:sldId id="262" r:id="rId19"/>
    <p:sldId id="322" r:id="rId20"/>
    <p:sldId id="609" r:id="rId21"/>
    <p:sldId id="610" r:id="rId22"/>
    <p:sldId id="611" r:id="rId23"/>
    <p:sldId id="305" r:id="rId24"/>
    <p:sldId id="265" r:id="rId25"/>
    <p:sldId id="306" r:id="rId26"/>
    <p:sldId id="279" r:id="rId27"/>
    <p:sldId id="60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53A684-605D-2AC8-5240-EA32469BBF94}" v="3" dt="2026-05-12T12:15:48.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362" autoAdjust="0"/>
  </p:normalViewPr>
  <p:slideViewPr>
    <p:cSldViewPr snapToGrid="0">
      <p:cViewPr varScale="1">
        <p:scale>
          <a:sx n="43" d="100"/>
          <a:sy n="43" d="100"/>
        </p:scale>
        <p:origin x="9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7A20C-A42F-49AF-9B77-7DE98DC8BF6B}"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AAEE44-2E58-4973-A514-F1186385533B}" type="slidenum">
              <a:rPr lang="en-GB" smtClean="0"/>
              <a:t>‹#›</a:t>
            </a:fld>
            <a:endParaRPr lang="en-GB"/>
          </a:p>
        </p:txBody>
      </p:sp>
    </p:spTree>
    <p:extLst>
      <p:ext uri="{BB962C8B-B14F-4D97-AF65-F5344CB8AC3E}">
        <p14:creationId xmlns:p14="http://schemas.microsoft.com/office/powerpoint/2010/main" val="1607500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71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have students stick the paper copy in their books</a:t>
            </a:r>
          </a:p>
        </p:txBody>
      </p:sp>
      <p:sp>
        <p:nvSpPr>
          <p:cNvPr id="4" name="Slide Number Placeholder 3"/>
          <p:cNvSpPr>
            <a:spLocks noGrp="1"/>
          </p:cNvSpPr>
          <p:nvPr>
            <p:ph type="sldNum" sz="quarter" idx="5"/>
          </p:nvPr>
        </p:nvSpPr>
        <p:spPr/>
        <p:txBody>
          <a:bodyPr/>
          <a:lstStyle/>
          <a:p>
            <a:fld id="{E5F71A26-9B33-4FBB-B71C-816D3A2136A5}" type="slidenum">
              <a:rPr lang="en-GB" smtClean="0"/>
              <a:t>2</a:t>
            </a:fld>
            <a:endParaRPr lang="en-GB"/>
          </a:p>
        </p:txBody>
      </p:sp>
    </p:spTree>
    <p:extLst>
      <p:ext uri="{BB962C8B-B14F-4D97-AF65-F5344CB8AC3E}">
        <p14:creationId xmlns:p14="http://schemas.microsoft.com/office/powerpoint/2010/main" val="3060571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in any more as appropriate from your class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3174D7-D494-4D22-99CE-452F45B72F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17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9F00-002F-42DD-F2E6-B5B1C0049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D2409-6A1A-6276-07E4-43045BD81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FE267D-219A-C83E-3B05-10FF388BA527}"/>
              </a:ext>
            </a:extLst>
          </p:cNvPr>
          <p:cNvSpPr>
            <a:spLocks noGrp="1"/>
          </p:cNvSpPr>
          <p:nvPr>
            <p:ph type="body" idx="1"/>
          </p:nvPr>
        </p:nvSpPr>
        <p:spPr/>
        <p:txBody>
          <a:bodyPr/>
          <a:lstStyle/>
          <a:p>
            <a:r>
              <a:rPr lang="en-GB"/>
              <a:t>Discuss and then compare with next slide</a:t>
            </a:r>
          </a:p>
        </p:txBody>
      </p:sp>
      <p:sp>
        <p:nvSpPr>
          <p:cNvPr id="4" name="Slide Number Placeholder 3">
            <a:extLst>
              <a:ext uri="{FF2B5EF4-FFF2-40B4-BE49-F238E27FC236}">
                <a16:creationId xmlns:a16="http://schemas.microsoft.com/office/drawing/2014/main" id="{37376981-9239-07C9-578F-BA5C57D6AC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520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Ask students to discuss the bold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994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FB24AC-4A62-4B36-9EE4-2046817A31A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0691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students will be asked to summarise this section of the lesson, its up to you what level of writing they do over the next few slides. </a:t>
            </a:r>
          </a:p>
          <a:p>
            <a:endParaRPr lang="en-GB" dirty="0"/>
          </a:p>
          <a:p>
            <a:r>
              <a:rPr lang="en-GB" dirty="0"/>
              <a:t>Have students discuss the question in bold before revealing answers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20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Have students discuss the question in bold before revealing answers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993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46073-7058-A4F3-654B-A5ED981EBB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8FB72-BCA9-A223-547C-D638F1655F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AC954-C311-8DE7-5884-C3DB61579B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Have students discuss the question in bold before revealing answers</a:t>
            </a:r>
          </a:p>
          <a:p>
            <a:endParaRPr lang="en-GB" dirty="0"/>
          </a:p>
        </p:txBody>
      </p:sp>
      <p:sp>
        <p:nvSpPr>
          <p:cNvPr id="4" name="Slide Number Placeholder 3">
            <a:extLst>
              <a:ext uri="{FF2B5EF4-FFF2-40B4-BE49-F238E27FC236}">
                <a16:creationId xmlns:a16="http://schemas.microsoft.com/office/drawing/2014/main" id="{F9E19096-E645-ADAA-84B7-1769960D65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055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9973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Could be done in books, on whiteboards, whatever suits you best</a:t>
            </a:r>
          </a:p>
          <a:p>
            <a:endParaRPr lang="en-GB" dirty="0"/>
          </a:p>
        </p:txBody>
      </p:sp>
      <p:sp>
        <p:nvSpPr>
          <p:cNvPr id="4" name="Slide Number Placeholder 3"/>
          <p:cNvSpPr>
            <a:spLocks noGrp="1"/>
          </p:cNvSpPr>
          <p:nvPr>
            <p:ph type="sldNum" sz="quarter" idx="5"/>
          </p:nvPr>
        </p:nvSpPr>
        <p:spPr/>
        <p:txBody>
          <a:bodyPr/>
          <a:lstStyle/>
          <a:p>
            <a:fld id="{3FAAEE44-2E58-4973-A514-F1186385533B}" type="slidenum">
              <a:rPr lang="en-GB" smtClean="0"/>
              <a:t>13</a:t>
            </a:fld>
            <a:endParaRPr lang="en-GB"/>
          </a:p>
        </p:txBody>
      </p:sp>
    </p:spTree>
    <p:extLst>
      <p:ext uri="{BB962C8B-B14F-4D97-AF65-F5344CB8AC3E}">
        <p14:creationId xmlns:p14="http://schemas.microsoft.com/office/powerpoint/2010/main" val="2158398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See next slide for further explanation of those in red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4280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 student thinks any are missing from these lists, they could include these in the written task. </a:t>
            </a:r>
          </a:p>
        </p:txBody>
      </p:sp>
      <p:sp>
        <p:nvSpPr>
          <p:cNvPr id="4" name="Slide Number Placeholder 3"/>
          <p:cNvSpPr>
            <a:spLocks noGrp="1"/>
          </p:cNvSpPr>
          <p:nvPr>
            <p:ph type="sldNum" sz="quarter" idx="5"/>
          </p:nvPr>
        </p:nvSpPr>
        <p:spPr/>
        <p:txBody>
          <a:bodyPr/>
          <a:lstStyle/>
          <a:p>
            <a:fld id="{3FAAEE44-2E58-4973-A514-F1186385533B}" type="slidenum">
              <a:rPr lang="en-GB" smtClean="0"/>
              <a:t>18</a:t>
            </a:fld>
            <a:endParaRPr lang="en-GB"/>
          </a:p>
        </p:txBody>
      </p:sp>
    </p:spTree>
    <p:extLst>
      <p:ext uri="{BB962C8B-B14F-4D97-AF65-F5344CB8AC3E}">
        <p14:creationId xmlns:p14="http://schemas.microsoft.com/office/powerpoint/2010/main" val="3880026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list is not exhaustive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9612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Written in books or on whiteboards</a:t>
            </a:r>
          </a:p>
        </p:txBody>
      </p:sp>
      <p:sp>
        <p:nvSpPr>
          <p:cNvPr id="4" name="Slide Number Placeholder 3"/>
          <p:cNvSpPr>
            <a:spLocks noGrp="1"/>
          </p:cNvSpPr>
          <p:nvPr>
            <p:ph type="sldNum" sz="quarter" idx="5"/>
          </p:nvPr>
        </p:nvSpPr>
        <p:spPr/>
        <p:txBody>
          <a:bodyPr/>
          <a:lstStyle/>
          <a:p>
            <a:fld id="{3FAAEE44-2E58-4973-A514-F1186385533B}" type="slidenum">
              <a:rPr lang="en-GB" smtClean="0"/>
              <a:t>22</a:t>
            </a:fld>
            <a:endParaRPr lang="en-GB"/>
          </a:p>
        </p:txBody>
      </p:sp>
    </p:spTree>
    <p:extLst>
      <p:ext uri="{BB962C8B-B14F-4D97-AF65-F5344CB8AC3E}">
        <p14:creationId xmlns:p14="http://schemas.microsoft.com/office/powerpoint/2010/main" val="2124222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 before showing bullet points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1E2EC-895D-447A-B10C-FC74E3C695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961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EF57-709E-41CC-1A90-9F3805E1A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3427B-4CF2-E2E0-98DF-6B47BB32CE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DBC1D-CA29-B423-E35B-11379B8E9601}"/>
              </a:ext>
            </a:extLst>
          </p:cNvPr>
          <p:cNvSpPr>
            <a:spLocks noGrp="1"/>
          </p:cNvSpPr>
          <p:nvPr>
            <p:ph type="body" idx="1"/>
          </p:nvPr>
        </p:nvSpPr>
        <p:spPr/>
        <p:txBody>
          <a:bodyPr/>
          <a:lstStyle/>
          <a:p>
            <a:pPr algn="l"/>
            <a:endParaRPr lang="en-GB" dirty="0"/>
          </a:p>
        </p:txBody>
      </p:sp>
      <p:sp>
        <p:nvSpPr>
          <p:cNvPr id="4" name="Slide Number Placeholder 3">
            <a:extLst>
              <a:ext uri="{FF2B5EF4-FFF2-40B4-BE49-F238E27FC236}">
                <a16:creationId xmlns:a16="http://schemas.microsoft.com/office/drawing/2014/main" id="{E9B54D01-AAD1-0FF5-D625-A0B0616A1304}"/>
              </a:ext>
            </a:extLst>
          </p:cNvPr>
          <p:cNvSpPr>
            <a:spLocks noGrp="1"/>
          </p:cNvSpPr>
          <p:nvPr>
            <p:ph type="sldNum" sz="quarter" idx="5"/>
          </p:nvPr>
        </p:nvSpPr>
        <p:spPr/>
        <p:txBody>
          <a:bodyPr/>
          <a:lstStyle/>
          <a:p>
            <a:fld id="{8AA88F07-9166-4A5C-866B-5B2652CA7CAC}" type="slidenum">
              <a:rPr lang="en-GB" smtClean="0"/>
              <a:t>24</a:t>
            </a:fld>
            <a:endParaRPr lang="en-GB"/>
          </a:p>
        </p:txBody>
      </p:sp>
    </p:spTree>
    <p:extLst>
      <p:ext uri="{BB962C8B-B14F-4D97-AF65-F5344CB8AC3E}">
        <p14:creationId xmlns:p14="http://schemas.microsoft.com/office/powerpoint/2010/main" val="3640194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A0D7B-0615-C339-47E8-E811141C9E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959CDF0-F360-05EF-AE16-9CCEFB127C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562256-F443-5589-B309-A51DC3C50B4D}"/>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5" name="Footer Placeholder 4">
            <a:extLst>
              <a:ext uri="{FF2B5EF4-FFF2-40B4-BE49-F238E27FC236}">
                <a16:creationId xmlns:a16="http://schemas.microsoft.com/office/drawing/2014/main" id="{057F6101-8CE3-07F8-012B-F8B1599017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AF2122-1173-AA2B-7F2E-1EC13F992BC0}"/>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1953619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FEBE-313B-F976-AF1E-9682A5DFFE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7F00AF-9015-C8C6-F5BE-B0B57357AB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386E9B-6CAE-79A7-7D21-D4FCBC62689B}"/>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5" name="Footer Placeholder 4">
            <a:extLst>
              <a:ext uri="{FF2B5EF4-FFF2-40B4-BE49-F238E27FC236}">
                <a16:creationId xmlns:a16="http://schemas.microsoft.com/office/drawing/2014/main" id="{91F22159-5D04-3FB3-1B4B-D41748FD82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52F048-B194-C233-0E9D-A4FE345FE990}"/>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1952818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2065-0B4E-E66F-446E-D14BA19907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4DB6F60-A95F-15C8-250D-2B3FDA0D9A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5178C8-C50C-1F46-1B35-58CE72FA10B4}"/>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5" name="Footer Placeholder 4">
            <a:extLst>
              <a:ext uri="{FF2B5EF4-FFF2-40B4-BE49-F238E27FC236}">
                <a16:creationId xmlns:a16="http://schemas.microsoft.com/office/drawing/2014/main" id="{479AC1EA-3EEC-AB03-BCF0-90AE523167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C670C6-A8C3-CE9A-4053-5360BFE1CEA5}"/>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469629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F0D52-F606-902D-3A74-93435A5AB4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4D2A95-F7D7-74CB-B16A-52B4AB99A3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00DBBD0-F7FF-4051-4EAF-E7FC9C658F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96751D5-AA94-F389-4F04-EAF2A0DF9199}"/>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6" name="Footer Placeholder 5">
            <a:extLst>
              <a:ext uri="{FF2B5EF4-FFF2-40B4-BE49-F238E27FC236}">
                <a16:creationId xmlns:a16="http://schemas.microsoft.com/office/drawing/2014/main" id="{32BD5B7E-C7D9-C02C-7ED5-7A83EC6D34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589CA5-1E88-8B63-DA15-585FCA764916}"/>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88197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5DF2-3144-4718-F9C9-1B7E16FB413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03CA17-2C73-2C12-199A-EAE2156FE3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BCFDA7-9260-2996-2958-CED151C331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5E73DC3-E70D-DD4A-30B7-B5D38466A0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72605C-1CF0-1ECA-F10E-6364603C9F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5FFE96B-CA62-A918-21BC-8F30AFA10788}"/>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8" name="Footer Placeholder 7">
            <a:extLst>
              <a:ext uri="{FF2B5EF4-FFF2-40B4-BE49-F238E27FC236}">
                <a16:creationId xmlns:a16="http://schemas.microsoft.com/office/drawing/2014/main" id="{6FEAA893-E057-6065-B7B2-F51E66E7DC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FADCEB-5D8E-CCE8-B78F-153DF78C5D50}"/>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2270745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63E5-A4E9-298D-8E42-2DCF1CFE919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779ACD-FF66-DB78-724F-B7972D1DA90F}"/>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4" name="Footer Placeholder 3">
            <a:extLst>
              <a:ext uri="{FF2B5EF4-FFF2-40B4-BE49-F238E27FC236}">
                <a16:creationId xmlns:a16="http://schemas.microsoft.com/office/drawing/2014/main" id="{AD2CAD23-B7A4-DAE5-D8FF-3A25FFB7ABA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5464C3A-6C25-3EB3-2CFC-0BF1CD480050}"/>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2460549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AAE9EF-33D2-6592-1BD5-2B7B6C130461}"/>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3" name="Footer Placeholder 2">
            <a:extLst>
              <a:ext uri="{FF2B5EF4-FFF2-40B4-BE49-F238E27FC236}">
                <a16:creationId xmlns:a16="http://schemas.microsoft.com/office/drawing/2014/main" id="{A5247AFA-D9C5-ADE5-370A-7771F552415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04109B-DC84-6AF7-6D15-F64EEE4782F0}"/>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2663282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C771-5177-C175-24D5-C15FFBD466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9D03057-6208-360D-158D-0B867BD017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4AD366-4CC7-0B8B-BC70-0BC4C9F86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A2D8BA-010C-CAF3-E9B7-B1E2E8BB770F}"/>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6" name="Footer Placeholder 5">
            <a:extLst>
              <a:ext uri="{FF2B5EF4-FFF2-40B4-BE49-F238E27FC236}">
                <a16:creationId xmlns:a16="http://schemas.microsoft.com/office/drawing/2014/main" id="{C1CC4174-E2CA-ACBF-92C8-7C98682619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3EB91D-ACEA-EBE1-2BAC-D0CE299010B5}"/>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131670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B804-F311-A87C-2027-FFD16A2BAC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2CD70B-3B65-189D-93F6-56FA9B7A06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B2E92C-933F-DC92-8817-19B807F0A4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639B23-2ACD-DA9B-44EA-05AEF29EF008}"/>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6" name="Footer Placeholder 5">
            <a:extLst>
              <a:ext uri="{FF2B5EF4-FFF2-40B4-BE49-F238E27FC236}">
                <a16:creationId xmlns:a16="http://schemas.microsoft.com/office/drawing/2014/main" id="{13F1494E-CCBD-034E-4D50-B763D73FE7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E31A87-47D6-1202-6F20-351D49A850E6}"/>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3852801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951AC-B0B1-0042-0CB6-9B59C080431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F35C2D-FCD7-EFEC-DF3C-AAAE54713B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DE3FC5-0577-53B8-42DB-20968A1146A8}"/>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5" name="Footer Placeholder 4">
            <a:extLst>
              <a:ext uri="{FF2B5EF4-FFF2-40B4-BE49-F238E27FC236}">
                <a16:creationId xmlns:a16="http://schemas.microsoft.com/office/drawing/2014/main" id="{C8EB5AB4-AD03-BDEA-A18F-4BD2E18956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9C7427-E17D-3372-3B35-565F8F7D7129}"/>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3501949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54EB34-3142-7E5E-3E08-E0407E7B37E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CA9707-9393-EFF1-20A6-9939390318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B74A24-3739-5AC2-C139-16708727022C}"/>
              </a:ext>
            </a:extLst>
          </p:cNvPr>
          <p:cNvSpPr>
            <a:spLocks noGrp="1"/>
          </p:cNvSpPr>
          <p:nvPr>
            <p:ph type="dt" sz="half" idx="10"/>
          </p:nvPr>
        </p:nvSpPr>
        <p:spPr/>
        <p:txBody>
          <a:bodyPr/>
          <a:lstStyle/>
          <a:p>
            <a:fld id="{48585214-AA14-427F-9C18-5EB48607141B}" type="datetimeFigureOut">
              <a:rPr lang="en-GB" smtClean="0"/>
              <a:t>09/09/2026</a:t>
            </a:fld>
            <a:endParaRPr lang="en-GB"/>
          </a:p>
        </p:txBody>
      </p:sp>
      <p:sp>
        <p:nvSpPr>
          <p:cNvPr id="5" name="Footer Placeholder 4">
            <a:extLst>
              <a:ext uri="{FF2B5EF4-FFF2-40B4-BE49-F238E27FC236}">
                <a16:creationId xmlns:a16="http://schemas.microsoft.com/office/drawing/2014/main" id="{B53C32B3-DC9E-836D-01A8-8AB328ADCC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D9117E-B84F-B087-4941-A6D25665B9DD}"/>
              </a:ext>
            </a:extLst>
          </p:cNvPr>
          <p:cNvSpPr>
            <a:spLocks noGrp="1"/>
          </p:cNvSpPr>
          <p:nvPr>
            <p:ph type="sldNum" sz="quarter" idx="12"/>
          </p:nvPr>
        </p:nvSpPr>
        <p:spPr/>
        <p:txBody>
          <a:bodyPr/>
          <a:lstStyle/>
          <a:p>
            <a:fld id="{7BAB16FE-0ED5-4742-9681-9638BE930380}" type="slidenum">
              <a:rPr lang="en-GB" smtClean="0"/>
              <a:t>‹#›</a:t>
            </a:fld>
            <a:endParaRPr lang="en-GB"/>
          </a:p>
        </p:txBody>
      </p:sp>
    </p:spTree>
    <p:extLst>
      <p:ext uri="{BB962C8B-B14F-4D97-AF65-F5344CB8AC3E}">
        <p14:creationId xmlns:p14="http://schemas.microsoft.com/office/powerpoint/2010/main" val="2052068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43BE9C-3483-CB2F-CD0E-9FC70E94A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99DBF3-C253-CF99-177C-E283F05471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F58562-B77D-94F0-F3D9-DFEBC03485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585214-AA14-427F-9C18-5EB48607141B}" type="datetimeFigureOut">
              <a:rPr lang="en-GB" smtClean="0"/>
              <a:t>09/09/2026</a:t>
            </a:fld>
            <a:endParaRPr lang="en-GB"/>
          </a:p>
        </p:txBody>
      </p:sp>
      <p:sp>
        <p:nvSpPr>
          <p:cNvPr id="5" name="Footer Placeholder 4">
            <a:extLst>
              <a:ext uri="{FF2B5EF4-FFF2-40B4-BE49-F238E27FC236}">
                <a16:creationId xmlns:a16="http://schemas.microsoft.com/office/drawing/2014/main" id="{6B6EA2AC-C781-DD32-A4AB-4E877EF750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5BFDF0F-1429-F678-62A9-F2F17D7629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AB16FE-0ED5-4742-9681-9638BE930380}" type="slidenum">
              <a:rPr lang="en-GB" smtClean="0"/>
              <a:t>‹#›</a:t>
            </a:fld>
            <a:endParaRPr lang="en-GB"/>
          </a:p>
        </p:txBody>
      </p:sp>
    </p:spTree>
    <p:extLst>
      <p:ext uri="{BB962C8B-B14F-4D97-AF65-F5344CB8AC3E}">
        <p14:creationId xmlns:p14="http://schemas.microsoft.com/office/powerpoint/2010/main" val="122771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legislation.gov.uk/ukpga/2003/42/conten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BrUMvQjEkvo"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DF34B0D-D0B6-2DC4-9344-4DF15EF89230}"/>
              </a:ext>
            </a:extLst>
          </p:cNvPr>
          <p:cNvGraphicFramePr>
            <a:graphicFrameLocks noGrp="1"/>
          </p:cNvGraphicFramePr>
          <p:nvPr>
            <p:extLst>
              <p:ext uri="{D42A27DB-BD31-4B8C-83A1-F6EECF244321}">
                <p14:modId xmlns:p14="http://schemas.microsoft.com/office/powerpoint/2010/main" val="1805343787"/>
              </p:ext>
            </p:extLst>
          </p:nvPr>
        </p:nvGraphicFramePr>
        <p:xfrm>
          <a:off x="449705" y="494675"/>
          <a:ext cx="11302584" cy="5981076"/>
        </p:xfrm>
        <a:graphic>
          <a:graphicData uri="http://schemas.openxmlformats.org/drawingml/2006/table">
            <a:tbl>
              <a:tblPr firstRow="1" bandRow="1">
                <a:tableStyleId>{5C22544A-7EE6-4342-B048-85BDC9FD1C3A}</a:tableStyleId>
              </a:tblPr>
              <a:tblGrid>
                <a:gridCol w="5651292">
                  <a:extLst>
                    <a:ext uri="{9D8B030D-6E8A-4147-A177-3AD203B41FA5}">
                      <a16:colId xmlns:a16="http://schemas.microsoft.com/office/drawing/2014/main" val="2620822822"/>
                    </a:ext>
                  </a:extLst>
                </a:gridCol>
                <a:gridCol w="5651292">
                  <a:extLst>
                    <a:ext uri="{9D8B030D-6E8A-4147-A177-3AD203B41FA5}">
                      <a16:colId xmlns:a16="http://schemas.microsoft.com/office/drawing/2014/main" val="2681380295"/>
                    </a:ext>
                  </a:extLst>
                </a:gridCol>
              </a:tblGrid>
              <a:tr h="3452181">
                <a:tc>
                  <a:txBody>
                    <a:bodyPr/>
                    <a:lstStyle/>
                    <a:p>
                      <a:pPr algn="ctr"/>
                      <a:r>
                        <a:rPr lang="en-GB" sz="3200" b="0" dirty="0">
                          <a:solidFill>
                            <a:schemeClr val="tx1"/>
                          </a:solidFill>
                          <a:latin typeface="Tahoma" panose="020B0604030504040204" pitchFamily="34" charset="0"/>
                          <a:ea typeface="Tahoma" panose="020B0604030504040204" pitchFamily="34" charset="0"/>
                          <a:cs typeface="Tahoma" panose="020B0604030504040204" pitchFamily="34" charset="0"/>
                        </a:rPr>
                        <a:t>Starter: </a:t>
                      </a:r>
                      <a:r>
                        <a:rPr lang="en-GB" sz="2400" b="1" dirty="0">
                          <a:solidFill>
                            <a:schemeClr val="tx1"/>
                          </a:solidFill>
                          <a:latin typeface="Tahoma" panose="020B0604030504040204" pitchFamily="34" charset="0"/>
                          <a:ea typeface="Tahoma" panose="020B0604030504040204" pitchFamily="34" charset="0"/>
                          <a:cs typeface="Tahoma" panose="020B0604030504040204" pitchFamily="34" charset="0"/>
                        </a:rPr>
                        <a:t>Consent</a:t>
                      </a:r>
                      <a:r>
                        <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rPr>
                        <a:t> is defined as:</a:t>
                      </a:r>
                    </a:p>
                    <a:p>
                      <a:pPr algn="ctr"/>
                      <a:endPar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kern="1200" dirty="0">
                          <a:solidFill>
                            <a:srgbClr val="1A1A1A"/>
                          </a:solidFill>
                          <a:effectLst/>
                          <a:latin typeface="+mn-lt"/>
                          <a:ea typeface="+mn-ea"/>
                          <a:cs typeface="+mn-cs"/>
                        </a:rPr>
                        <a:t>“Agreeing by choice </a:t>
                      </a:r>
                      <a:r>
                        <a:rPr lang="en-GB" sz="2400" b="1" i="0" kern="1200" dirty="0">
                          <a:solidFill>
                            <a:srgbClr val="1A1A1A"/>
                          </a:solidFill>
                          <a:effectLst/>
                          <a:latin typeface="+mn-lt"/>
                          <a:ea typeface="+mn-ea"/>
                          <a:cs typeface="+mn-cs"/>
                        </a:rPr>
                        <a:t>and</a:t>
                      </a:r>
                      <a:r>
                        <a:rPr lang="en-GB" sz="2400" b="1" kern="1200" dirty="0">
                          <a:solidFill>
                            <a:srgbClr val="1A1A1A"/>
                          </a:solidFill>
                          <a:latin typeface="+mn-lt"/>
                          <a:ea typeface="+mn-ea"/>
                          <a:cs typeface="+mn-cs"/>
                        </a:rPr>
                        <a:t> </a:t>
                      </a:r>
                      <a:r>
                        <a:rPr lang="en-GB" sz="2400" b="0" kern="1200" dirty="0">
                          <a:solidFill>
                            <a:srgbClr val="1A1A1A"/>
                          </a:solidFill>
                          <a:latin typeface="+mn-lt"/>
                          <a:ea typeface="+mn-ea"/>
                          <a:cs typeface="+mn-cs"/>
                        </a:rPr>
                        <a:t>h</a:t>
                      </a:r>
                      <a:r>
                        <a:rPr lang="en-GB" sz="2400" b="0" i="0" kern="1200" dirty="0">
                          <a:solidFill>
                            <a:srgbClr val="1A1A1A"/>
                          </a:solidFill>
                          <a:effectLst/>
                          <a:latin typeface="+mn-lt"/>
                          <a:ea typeface="+mn-ea"/>
                          <a:cs typeface="+mn-cs"/>
                        </a:rPr>
                        <a:t>aving both the freedom and capacity to make that choice.”</a:t>
                      </a:r>
                    </a:p>
                    <a:p>
                      <a:pPr algn="ctr"/>
                      <a:endPar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rPr>
                        <a:t>1. What do the words </a:t>
                      </a:r>
                      <a:r>
                        <a:rPr lang="en-GB" sz="2400" b="1" dirty="0">
                          <a:solidFill>
                            <a:schemeClr val="tx1"/>
                          </a:solidFill>
                          <a:latin typeface="Tahoma" panose="020B0604030504040204" pitchFamily="34" charset="0"/>
                          <a:ea typeface="Tahoma" panose="020B0604030504040204" pitchFamily="34" charset="0"/>
                          <a:cs typeface="Tahoma" panose="020B0604030504040204" pitchFamily="34" charset="0"/>
                        </a:rPr>
                        <a:t>active</a:t>
                      </a:r>
                      <a:r>
                        <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rPr>
                        <a:t> and </a:t>
                      </a:r>
                      <a:r>
                        <a:rPr lang="en-GB" sz="2400" b="1" dirty="0">
                          <a:solidFill>
                            <a:schemeClr val="tx1"/>
                          </a:solidFill>
                          <a:latin typeface="Tahoma" panose="020B0604030504040204" pitchFamily="34" charset="0"/>
                          <a:ea typeface="Tahoma" panose="020B0604030504040204" pitchFamily="34" charset="0"/>
                          <a:cs typeface="Tahoma" panose="020B0604030504040204" pitchFamily="34" charset="0"/>
                        </a:rPr>
                        <a:t>passive</a:t>
                      </a:r>
                      <a:r>
                        <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rPr>
                        <a:t> mean?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3275009"/>
                  </a:ext>
                </a:extLst>
              </a:tr>
              <a:tr h="25288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rPr>
                        <a:t>2. How many of the 12 stages of intimacy can you remember from last lesson?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2400" b="0" dirty="0">
                          <a:solidFill>
                            <a:schemeClr val="tx1"/>
                          </a:solidFill>
                          <a:latin typeface="Tahoma" panose="020B0604030504040204" pitchFamily="34" charset="0"/>
                          <a:ea typeface="Tahoma" panose="020B0604030504040204" pitchFamily="34" charset="0"/>
                          <a:cs typeface="Tahoma" panose="020B0604030504040204" pitchFamily="34" charset="0"/>
                        </a:rPr>
                        <a:t>3. List situations where someone might not have the freedom/ability to give consent to something.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925633919"/>
                  </a:ext>
                </a:extLst>
              </a:tr>
            </a:tbl>
          </a:graphicData>
        </a:graphic>
      </p:graphicFrame>
    </p:spTree>
    <p:extLst>
      <p:ext uri="{BB962C8B-B14F-4D97-AF65-F5344CB8AC3E}">
        <p14:creationId xmlns:p14="http://schemas.microsoft.com/office/powerpoint/2010/main" val="4216891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27754" y="170008"/>
            <a:ext cx="10292080" cy="790088"/>
          </a:xfrm>
          <a:prstGeom prst="roundRect">
            <a:avLst/>
          </a:prstGeom>
          <a:solidFill>
            <a:schemeClr val="accent1">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2000" b="1" u="sng" dirty="0">
                <a:solidFill>
                  <a:srgbClr val="000000"/>
                </a:solidFill>
                <a:effectLst/>
                <a:ea typeface="Calibri" panose="020F0502020204030204" pitchFamily="34" charset="0"/>
                <a:cs typeface="Times New Roman" panose="02020603050405020304" pitchFamily="18" charset="0"/>
              </a:rPr>
              <a:t>THE LEARNING JOURNEY</a:t>
            </a:r>
          </a:p>
          <a:p>
            <a:pPr algn="ctr">
              <a:lnSpc>
                <a:spcPct val="107000"/>
              </a:lnSpc>
              <a:spcAft>
                <a:spcPts val="800"/>
              </a:spcAft>
            </a:pPr>
            <a:r>
              <a:rPr lang="en-GB" sz="2000" b="1" u="sng" dirty="0">
                <a:solidFill>
                  <a:srgbClr val="000000"/>
                </a:solidFill>
                <a:ea typeface="Calibri" panose="020F0502020204030204" pitchFamily="34" charset="0"/>
                <a:cs typeface="Times New Roman" panose="02020603050405020304" pitchFamily="18" charset="0"/>
              </a:rPr>
              <a:t>Year 10 PSHE– Topic 2– Skills for Healthy Mature Relationships</a:t>
            </a:r>
            <a:endParaRPr lang="en-GB" sz="2000" dirty="0">
              <a:effectLst/>
              <a:ea typeface="Calibri" panose="020F0502020204030204" pitchFamily="34" charset="0"/>
              <a:cs typeface="Times New Roman" panose="02020603050405020304" pitchFamily="18" charset="0"/>
            </a:endParaRPr>
          </a:p>
        </p:txBody>
      </p:sp>
      <p:grpSp>
        <p:nvGrpSpPr>
          <p:cNvPr id="6" name="Group 5"/>
          <p:cNvGrpSpPr/>
          <p:nvPr/>
        </p:nvGrpSpPr>
        <p:grpSpPr>
          <a:xfrm>
            <a:off x="0" y="1371600"/>
            <a:ext cx="11996787" cy="4582633"/>
            <a:chOff x="0" y="0"/>
            <a:chExt cx="9352508" cy="3080068"/>
          </a:xfrm>
          <a:solidFill>
            <a:schemeClr val="accent1"/>
          </a:solidFill>
        </p:grpSpPr>
        <p:sp>
          <p:nvSpPr>
            <p:cNvPr id="7" name="U-Turn Arrow 6"/>
            <p:cNvSpPr/>
            <p:nvPr/>
          </p:nvSpPr>
          <p:spPr>
            <a:xfrm rot="5400000">
              <a:off x="4178210" y="-3488372"/>
              <a:ext cx="1685925" cy="8662670"/>
            </a:xfrm>
            <a:prstGeom prst="uturnArrow">
              <a:avLst>
                <a:gd name="adj1" fmla="val 20058"/>
                <a:gd name="adj2" fmla="val 10029"/>
                <a:gd name="adj3" fmla="val 18220"/>
                <a:gd name="adj4" fmla="val 49965"/>
                <a:gd name="adj5" fmla="val 97100"/>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 name="U-Turn Arrow 7"/>
            <p:cNvSpPr/>
            <p:nvPr/>
          </p:nvSpPr>
          <p:spPr>
            <a:xfrm rot="16200000">
              <a:off x="3465829" y="-2116772"/>
              <a:ext cx="1731011" cy="8662670"/>
            </a:xfrm>
            <a:prstGeom prst="uturnArrow">
              <a:avLst>
                <a:gd name="adj1" fmla="val 19494"/>
                <a:gd name="adj2" fmla="val 9747"/>
                <a:gd name="adj3" fmla="val 141"/>
                <a:gd name="adj4" fmla="val 47654"/>
                <a:gd name="adj5" fmla="val 16614"/>
              </a:avLst>
            </a:prstGeom>
            <a:grpFill/>
            <a:ln w="381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2" name="TextBox 1">
            <a:extLst>
              <a:ext uri="{FF2B5EF4-FFF2-40B4-BE49-F238E27FC236}">
                <a16:creationId xmlns:a16="http://schemas.microsoft.com/office/drawing/2014/main" id="{68C43ECD-050E-AEFE-4491-662FB7A7CCB7}"/>
              </a:ext>
            </a:extLst>
          </p:cNvPr>
          <p:cNvSpPr txBox="1"/>
          <p:nvPr/>
        </p:nvSpPr>
        <p:spPr>
          <a:xfrm>
            <a:off x="1481194" y="4804817"/>
            <a:ext cx="6392806" cy="1723549"/>
          </a:xfrm>
          <a:prstGeom prst="rect">
            <a:avLst/>
          </a:prstGeom>
          <a:solidFill>
            <a:schemeClr val="bg1"/>
          </a:solidFill>
          <a:ln w="19050">
            <a:solidFill>
              <a:schemeClr val="tx1"/>
            </a:solidFill>
          </a:ln>
        </p:spPr>
        <p:txBody>
          <a:bodyPr wrap="square" rtlCol="0">
            <a:spAutoFit/>
          </a:bodyPr>
          <a:lstStyle/>
          <a:p>
            <a:pPr>
              <a:spcAft>
                <a:spcPts val="400"/>
              </a:spcAft>
            </a:pPr>
            <a:r>
              <a:rPr lang="en-GB" sz="1600" b="1" dirty="0">
                <a:latin typeface="Tahoma" panose="020B0604030504040204" pitchFamily="34" charset="0"/>
                <a:ea typeface="Tahoma" panose="020B0604030504040204" pitchFamily="34" charset="0"/>
                <a:cs typeface="Tahoma" panose="020B0604030504040204" pitchFamily="34" charset="0"/>
              </a:rPr>
              <a:t>LEARNING FOCUS –CONTRACEPTION AND PHYSICAL HEALTH</a:t>
            </a:r>
          </a:p>
          <a:p>
            <a:pPr marL="342900" indent="-342900">
              <a:spcAft>
                <a:spcPts val="400"/>
              </a:spcAft>
              <a:buFont typeface="+mj-l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How do I approach the topic of contraception with a partner?</a:t>
            </a:r>
          </a:p>
          <a:p>
            <a:pPr marL="342900" indent="-342900">
              <a:spcAft>
                <a:spcPts val="400"/>
              </a:spcAft>
              <a:buFont typeface="+mj-l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Can I explain the different responses and outcomes for someone dealing with an unexpected pregnancy?</a:t>
            </a:r>
          </a:p>
          <a:p>
            <a:pPr marL="342900" indent="-342900">
              <a:spcAft>
                <a:spcPts val="400"/>
              </a:spcAft>
              <a:buFont typeface="+mj-l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Do I know how to perform a self examination?</a:t>
            </a:r>
          </a:p>
        </p:txBody>
      </p:sp>
      <p:sp>
        <p:nvSpPr>
          <p:cNvPr id="4" name="TextBox 3">
            <a:extLst>
              <a:ext uri="{FF2B5EF4-FFF2-40B4-BE49-F238E27FC236}">
                <a16:creationId xmlns:a16="http://schemas.microsoft.com/office/drawing/2014/main" id="{587035C1-FB40-77F8-5579-90CE8E07B9D2}"/>
              </a:ext>
            </a:extLst>
          </p:cNvPr>
          <p:cNvSpPr txBox="1"/>
          <p:nvPr/>
        </p:nvSpPr>
        <p:spPr>
          <a:xfrm>
            <a:off x="326104" y="1106115"/>
            <a:ext cx="6481096" cy="1723549"/>
          </a:xfrm>
          <a:prstGeom prst="rect">
            <a:avLst/>
          </a:prstGeom>
          <a:solidFill>
            <a:schemeClr val="bg1"/>
          </a:solidFill>
          <a:ln w="19050">
            <a:solidFill>
              <a:schemeClr val="tx1"/>
            </a:solidFill>
          </a:ln>
        </p:spPr>
        <p:txBody>
          <a:bodyPr wrap="square" rtlCol="0">
            <a:spAutoFit/>
          </a:bodyPr>
          <a:lstStyle/>
          <a:p>
            <a:pPr>
              <a:spcAft>
                <a:spcPts val="400"/>
              </a:spcAft>
            </a:pPr>
            <a:r>
              <a:rPr lang="en-GB" sz="1600" b="1" dirty="0">
                <a:latin typeface="Tahoma" panose="020B0604030504040204" pitchFamily="34" charset="0"/>
                <a:ea typeface="Tahoma" panose="020B0604030504040204" pitchFamily="34" charset="0"/>
                <a:cs typeface="Tahoma" panose="020B0604030504040204" pitchFamily="34" charset="0"/>
              </a:rPr>
              <a:t>LEARNING FOCUS – DEALING WITH MATURING RELATIONSHIPS</a:t>
            </a:r>
          </a:p>
          <a:p>
            <a:pPr marL="342900" indent="-342900">
              <a:spcAft>
                <a:spcPts val="400"/>
              </a:spcAft>
              <a:buFont typeface="+mj-l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What does a positive relationship look/feel like?</a:t>
            </a:r>
          </a:p>
          <a:p>
            <a:pPr marL="342900" indent="-342900">
              <a:spcAft>
                <a:spcPts val="400"/>
              </a:spcAft>
              <a:buFont typeface="+mj-l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Can I identify different stages of intimacy and the role of intimacy in a healthy relationship?</a:t>
            </a:r>
          </a:p>
          <a:p>
            <a:pPr marL="342900" indent="-342900">
              <a:spcAft>
                <a:spcPts val="400"/>
              </a:spcAft>
              <a:buFont typeface="+mj-l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Can I recognise indicators of an unhealthy relationship? </a:t>
            </a:r>
          </a:p>
        </p:txBody>
      </p:sp>
      <p:sp>
        <p:nvSpPr>
          <p:cNvPr id="10" name="TextBox 9">
            <a:extLst>
              <a:ext uri="{FF2B5EF4-FFF2-40B4-BE49-F238E27FC236}">
                <a16:creationId xmlns:a16="http://schemas.microsoft.com/office/drawing/2014/main" id="{D0FFA34F-1E5C-57A6-5D66-52A614C0D2A4}"/>
              </a:ext>
            </a:extLst>
          </p:cNvPr>
          <p:cNvSpPr txBox="1"/>
          <p:nvPr/>
        </p:nvSpPr>
        <p:spPr>
          <a:xfrm>
            <a:off x="6148848" y="2948335"/>
            <a:ext cx="5847938" cy="1723549"/>
          </a:xfrm>
          <a:prstGeom prst="rect">
            <a:avLst/>
          </a:prstGeom>
          <a:solidFill>
            <a:schemeClr val="accent4">
              <a:lumMod val="40000"/>
              <a:lumOff val="60000"/>
            </a:schemeClr>
          </a:solidFill>
          <a:ln w="19050">
            <a:solidFill>
              <a:schemeClr val="tx1"/>
            </a:solidFill>
          </a:ln>
        </p:spPr>
        <p:txBody>
          <a:bodyPr wrap="square" rtlCol="0">
            <a:spAutoFit/>
          </a:bodyPr>
          <a:lstStyle/>
          <a:p>
            <a:pPr>
              <a:spcAft>
                <a:spcPts val="400"/>
              </a:spcAft>
            </a:pPr>
            <a:r>
              <a:rPr lang="en-GB" sz="1600" b="1" dirty="0">
                <a:latin typeface="Tahoma" panose="020B0604030504040204" pitchFamily="34" charset="0"/>
                <a:ea typeface="Tahoma" panose="020B0604030504040204" pitchFamily="34" charset="0"/>
                <a:cs typeface="Tahoma" panose="020B0604030504040204" pitchFamily="34" charset="0"/>
              </a:rPr>
              <a:t>LEARNING FOCUS –  SEXUAL READINESS AND CONSENT</a:t>
            </a:r>
          </a:p>
          <a:p>
            <a:pPr marL="342900" indent="-342900">
              <a:spcAft>
                <a:spcPts val="400"/>
              </a:spcAf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Do I understand the impact of intoxication and impaired judgement on consent?</a:t>
            </a:r>
          </a:p>
          <a:p>
            <a:pPr marL="342900" indent="-342900">
              <a:spcAft>
                <a:spcPts val="400"/>
              </a:spcAft>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Do I know the UK laws surrounding sexual activity?</a:t>
            </a:r>
          </a:p>
          <a:p>
            <a:pPr marL="342900" indent="-342900">
              <a:spcAft>
                <a:spcPts val="400"/>
              </a:spcAft>
              <a:buFontTx/>
              <a:buAutoNum type="arabicPeriod"/>
            </a:pPr>
            <a:r>
              <a:rPr lang="en-GB" sz="1600" dirty="0">
                <a:latin typeface="Tahoma" panose="020B0604030504040204" pitchFamily="34" charset="0"/>
                <a:ea typeface="Tahoma" panose="020B0604030504040204" pitchFamily="34" charset="0"/>
                <a:cs typeface="Tahoma" panose="020B0604030504040204" pitchFamily="34" charset="0"/>
              </a:rPr>
              <a:t>How do I know if I am ready for sexual intimacy?</a:t>
            </a:r>
          </a:p>
        </p:txBody>
      </p:sp>
    </p:spTree>
    <p:extLst>
      <p:ext uri="{BB962C8B-B14F-4D97-AF65-F5344CB8AC3E}">
        <p14:creationId xmlns:p14="http://schemas.microsoft.com/office/powerpoint/2010/main" val="3340232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9472F-6FAA-6867-D9A7-36AFA6542A16}"/>
              </a:ext>
            </a:extLst>
          </p:cNvPr>
          <p:cNvSpPr>
            <a:spLocks noGrp="1"/>
          </p:cNvSpPr>
          <p:nvPr>
            <p:ph type="title"/>
          </p:nvPr>
        </p:nvSpPr>
        <p:spPr/>
        <p:txBody>
          <a:bodyPr/>
          <a:lstStyle/>
          <a:p>
            <a:r>
              <a:rPr lang="en-GB"/>
              <a:t>Our ground rules</a:t>
            </a:r>
          </a:p>
        </p:txBody>
      </p:sp>
      <p:sp>
        <p:nvSpPr>
          <p:cNvPr id="3" name="Content Placeholder 2">
            <a:extLst>
              <a:ext uri="{FF2B5EF4-FFF2-40B4-BE49-F238E27FC236}">
                <a16:creationId xmlns:a16="http://schemas.microsoft.com/office/drawing/2014/main" id="{4213F6AF-96D3-E1D8-BC7F-614A308EFB4F}"/>
              </a:ext>
            </a:extLst>
          </p:cNvPr>
          <p:cNvSpPr>
            <a:spLocks noGrp="1"/>
          </p:cNvSpPr>
          <p:nvPr>
            <p:ph idx="1"/>
          </p:nvPr>
        </p:nvSpPr>
        <p:spPr>
          <a:xfrm>
            <a:off x="838200" y="1825625"/>
            <a:ext cx="10515600" cy="4844998"/>
          </a:xfrm>
        </p:spPr>
        <p:txBody>
          <a:bodyPr>
            <a:normAutofit fontScale="92500" lnSpcReduction="20000"/>
          </a:bodyPr>
          <a:lstStyle/>
          <a:p>
            <a:pPr marL="0" indent="0">
              <a:buNone/>
            </a:pPr>
            <a:r>
              <a:rPr lang="en-GB" dirty="0">
                <a:latin typeface="Calibri" panose="020F0502020204030204" pitchFamily="34" charset="0"/>
                <a:cs typeface="Calibri" panose="020F0502020204030204" pitchFamily="34" charset="0"/>
              </a:rPr>
              <a:t>❖ Respect and listen to each other – everyone has a right to speak</a:t>
            </a:r>
          </a:p>
          <a:p>
            <a:pPr marL="0" indent="0">
              <a:buNone/>
            </a:pPr>
            <a:r>
              <a:rPr lang="en-GB" dirty="0">
                <a:latin typeface="Calibri" panose="020F0502020204030204" pitchFamily="34" charset="0"/>
                <a:cs typeface="Calibri" panose="020F0502020204030204" pitchFamily="34" charset="0"/>
              </a:rPr>
              <a:t>❖ Don’t ask personal questions or tell personal stories </a:t>
            </a:r>
            <a:r>
              <a:rPr lang="en-GB" dirty="0" err="1">
                <a:latin typeface="Calibri" panose="020F0502020204030204" pitchFamily="34" charset="0"/>
                <a:cs typeface="Calibri" panose="020F0502020204030204" pitchFamily="34" charset="0"/>
              </a:rPr>
              <a:t>ie</a:t>
            </a:r>
            <a:r>
              <a:rPr lang="en-GB" dirty="0">
                <a:latin typeface="Calibri" panose="020F0502020204030204" pitchFamily="34" charset="0"/>
                <a:cs typeface="Calibri" panose="020F0502020204030204" pitchFamily="34" charset="0"/>
              </a:rPr>
              <a:t> share stories in third person “Someone I know” </a:t>
            </a:r>
          </a:p>
          <a:p>
            <a:pPr marL="0" indent="0">
              <a:buNone/>
            </a:pPr>
            <a:r>
              <a:rPr lang="en-GB" dirty="0">
                <a:latin typeface="Calibri" panose="020F0502020204030204" pitchFamily="34" charset="0"/>
                <a:cs typeface="Calibri" panose="020F0502020204030204" pitchFamily="34" charset="0"/>
              </a:rPr>
              <a:t>❖ It’s okay to laugh and giggle when we feel uncomfortable but we don’t laugh at others</a:t>
            </a:r>
          </a:p>
          <a:p>
            <a:pPr marL="0" indent="0">
              <a:buNone/>
            </a:pPr>
            <a:r>
              <a:rPr lang="en-GB" dirty="0">
                <a:latin typeface="Calibri" panose="020F0502020204030204" pitchFamily="34" charset="0"/>
                <a:cs typeface="Calibri" panose="020F0502020204030204" pitchFamily="34" charset="0"/>
              </a:rPr>
              <a:t>❖ Don’t put each other down </a:t>
            </a:r>
          </a:p>
          <a:p>
            <a:pPr marL="0" indent="0">
              <a:buNone/>
            </a:pPr>
            <a:r>
              <a:rPr lang="en-GB" dirty="0">
                <a:latin typeface="Calibri" panose="020F0502020204030204" pitchFamily="34" charset="0"/>
                <a:cs typeface="Calibri" panose="020F0502020204030204" pitchFamily="34" charset="0"/>
              </a:rPr>
              <a:t>❖ Use correct terminology	</a:t>
            </a:r>
          </a:p>
          <a:p>
            <a:pPr marL="0" indent="0">
              <a:buNone/>
            </a:pPr>
            <a:r>
              <a:rPr lang="en-GB" dirty="0">
                <a:latin typeface="Calibri" panose="020F0502020204030204" pitchFamily="34" charset="0"/>
                <a:cs typeface="Calibri" panose="020F0502020204030204" pitchFamily="34" charset="0"/>
              </a:rPr>
              <a:t>❖ It’s okay not to know things </a:t>
            </a:r>
          </a:p>
          <a:p>
            <a:pPr marL="0" indent="0">
              <a:buNone/>
            </a:pPr>
            <a:r>
              <a:rPr lang="en-GB" dirty="0">
                <a:latin typeface="Calibri" panose="020F0502020204030204" pitchFamily="34" charset="0"/>
                <a:cs typeface="Calibri" panose="020F0502020204030204" pitchFamily="34" charset="0"/>
              </a:rPr>
              <a:t>❖ Everyone has a right to pass on giving personal opinion (not opt out of answering questions entirely)</a:t>
            </a:r>
          </a:p>
          <a:p>
            <a:pPr marL="0" indent="0">
              <a:buNone/>
            </a:pPr>
            <a:r>
              <a:rPr lang="en-GB" dirty="0">
                <a:latin typeface="Calibri" panose="020F0502020204030204" pitchFamily="34" charset="0"/>
                <a:cs typeface="Calibri" panose="020F0502020204030204" pitchFamily="34" charset="0"/>
              </a:rPr>
              <a:t>❖ No racism, sexism, homophobia etc</a:t>
            </a:r>
          </a:p>
          <a:p>
            <a:pPr marL="0" indent="0">
              <a:buNone/>
            </a:pPr>
            <a:r>
              <a:rPr lang="en-GB" dirty="0">
                <a:latin typeface="Calibri" panose="020F0502020204030204" pitchFamily="34" charset="0"/>
                <a:cs typeface="Calibri" panose="020F0502020204030204" pitchFamily="34" charset="0"/>
              </a:rPr>
              <a:t>❖ Understand confidentiality</a:t>
            </a:r>
          </a:p>
        </p:txBody>
      </p:sp>
    </p:spTree>
    <p:extLst>
      <p:ext uri="{BB962C8B-B14F-4D97-AF65-F5344CB8AC3E}">
        <p14:creationId xmlns:p14="http://schemas.microsoft.com/office/powerpoint/2010/main" val="354231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BE176-FA51-B7CB-E9A5-7DA8F06F28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2FDDDD-FDFA-9303-A70E-7D464256455A}"/>
              </a:ext>
            </a:extLst>
          </p:cNvPr>
          <p:cNvSpPr txBox="1"/>
          <p:nvPr/>
        </p:nvSpPr>
        <p:spPr>
          <a:xfrm>
            <a:off x="406674" y="344320"/>
            <a:ext cx="11378647" cy="3508653"/>
          </a:xfrm>
          <a:prstGeom prst="rect">
            <a:avLst/>
          </a:prstGeom>
          <a:noFill/>
        </p:spPr>
        <p:txBody>
          <a:bodyPr wrap="square" rtlCol="0">
            <a:spAutoFit/>
          </a:bodyPr>
          <a:lstStyle/>
          <a:p>
            <a:pPr marL="342900" indent="-342900">
              <a:buAutoNum type="arabicPeriod"/>
            </a:pPr>
            <a:r>
              <a:rPr lang="en-GB" sz="2400" dirty="0">
                <a:latin typeface="Tahoma" panose="020B0604030504040204" pitchFamily="34" charset="0"/>
                <a:ea typeface="Tahoma" panose="020B0604030504040204" pitchFamily="34" charset="0"/>
                <a:cs typeface="Tahoma" panose="020B0604030504040204" pitchFamily="34" charset="0"/>
              </a:rPr>
              <a:t>What do the words </a:t>
            </a:r>
            <a:r>
              <a:rPr lang="en-GB" sz="2400" b="1" dirty="0">
                <a:latin typeface="Tahoma" panose="020B0604030504040204" pitchFamily="34" charset="0"/>
                <a:ea typeface="Tahoma" panose="020B0604030504040204" pitchFamily="34" charset="0"/>
                <a:cs typeface="Tahoma" panose="020B0604030504040204" pitchFamily="34" charset="0"/>
              </a:rPr>
              <a:t>active</a:t>
            </a:r>
            <a:r>
              <a:rPr lang="en-GB" sz="2400" dirty="0">
                <a:latin typeface="Tahoma" panose="020B0604030504040204" pitchFamily="34" charset="0"/>
                <a:ea typeface="Tahoma" panose="020B0604030504040204" pitchFamily="34" charset="0"/>
                <a:cs typeface="Tahoma" panose="020B0604030504040204" pitchFamily="34" charset="0"/>
              </a:rPr>
              <a:t> and </a:t>
            </a:r>
            <a:r>
              <a:rPr lang="en-GB" sz="2400" b="1" dirty="0">
                <a:latin typeface="Tahoma" panose="020B0604030504040204" pitchFamily="34" charset="0"/>
                <a:ea typeface="Tahoma" panose="020B0604030504040204" pitchFamily="34" charset="0"/>
                <a:cs typeface="Tahoma" panose="020B0604030504040204" pitchFamily="34" charset="0"/>
              </a:rPr>
              <a:t>passive</a:t>
            </a:r>
            <a:r>
              <a:rPr lang="en-GB" sz="2400" dirty="0">
                <a:latin typeface="Tahoma" panose="020B0604030504040204" pitchFamily="34" charset="0"/>
                <a:ea typeface="Tahoma" panose="020B0604030504040204" pitchFamily="34" charset="0"/>
                <a:cs typeface="Tahoma" panose="020B0604030504040204" pitchFamily="34" charset="0"/>
              </a:rPr>
              <a:t> mean?</a:t>
            </a:r>
          </a:p>
          <a:p>
            <a:pPr marL="342900" indent="-342900">
              <a:buAutoNum type="arabicPeriod"/>
            </a:pPr>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b="1" dirty="0">
                <a:latin typeface="Tahoma" panose="020B0604030504040204" pitchFamily="34" charset="0"/>
                <a:ea typeface="Tahoma" panose="020B0604030504040204" pitchFamily="34" charset="0"/>
                <a:cs typeface="Tahoma" panose="020B0604030504040204" pitchFamily="34" charset="0"/>
              </a:rPr>
              <a:t>Active</a:t>
            </a:r>
            <a:r>
              <a:rPr lang="en-GB" sz="2400" dirty="0">
                <a:latin typeface="Tahoma" panose="020B0604030504040204" pitchFamily="34" charset="0"/>
                <a:ea typeface="Tahoma" panose="020B0604030504040204" pitchFamily="34" charset="0"/>
                <a:cs typeface="Tahoma" panose="020B0604030504040204" pitchFamily="34" charset="0"/>
              </a:rPr>
              <a:t>: Pursuing or engaging in an activity</a:t>
            </a:r>
          </a:p>
          <a:p>
            <a:r>
              <a:rPr lang="en-GB" sz="2400" b="1" dirty="0">
                <a:latin typeface="Tahoma" panose="020B0604030504040204" pitchFamily="34" charset="0"/>
                <a:ea typeface="Tahoma" panose="020B0604030504040204" pitchFamily="34" charset="0"/>
                <a:cs typeface="Tahoma" panose="020B0604030504040204" pitchFamily="34" charset="0"/>
              </a:rPr>
              <a:t>Passive: </a:t>
            </a:r>
            <a:r>
              <a:rPr lang="en-GB" sz="2400" dirty="0">
                <a:latin typeface="Tahoma" panose="020B0604030504040204" pitchFamily="34" charset="0"/>
                <a:ea typeface="Tahoma" panose="020B0604030504040204" pitchFamily="34" charset="0"/>
                <a:cs typeface="Tahoma" panose="020B0604030504040204" pitchFamily="34" charset="0"/>
              </a:rPr>
              <a:t>Not verbally or visually</a:t>
            </a:r>
            <a:r>
              <a:rPr lang="en-GB" sz="2400" dirty="0"/>
              <a:t> reacting to something, allowing something to happen without response.</a:t>
            </a:r>
          </a:p>
          <a:p>
            <a:endParaRPr lang="en-GB" sz="2400" dirty="0"/>
          </a:p>
          <a:p>
            <a:r>
              <a:rPr lang="en-GB" sz="2400" dirty="0">
                <a:latin typeface="Tahoma" panose="020B0604030504040204" pitchFamily="34" charset="0"/>
                <a:ea typeface="Tahoma" panose="020B0604030504040204" pitchFamily="34" charset="0"/>
                <a:cs typeface="Tahoma" panose="020B0604030504040204" pitchFamily="34" charset="0"/>
              </a:rPr>
              <a:t>2. How many of the 12 stages of intimacy can you remember from last lesson?</a:t>
            </a:r>
          </a:p>
          <a:p>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grpSp>
        <p:nvGrpSpPr>
          <p:cNvPr id="4" name="Group 3">
            <a:extLst>
              <a:ext uri="{FF2B5EF4-FFF2-40B4-BE49-F238E27FC236}">
                <a16:creationId xmlns:a16="http://schemas.microsoft.com/office/drawing/2014/main" id="{B81CFA79-8795-82A3-B83A-FF85C685B140}"/>
              </a:ext>
            </a:extLst>
          </p:cNvPr>
          <p:cNvGrpSpPr/>
          <p:nvPr/>
        </p:nvGrpSpPr>
        <p:grpSpPr>
          <a:xfrm>
            <a:off x="209863" y="2979215"/>
            <a:ext cx="12183239" cy="2896930"/>
            <a:chOff x="-32553" y="3228639"/>
            <a:chExt cx="12486226" cy="2943366"/>
          </a:xfrm>
        </p:grpSpPr>
        <p:grpSp>
          <p:nvGrpSpPr>
            <p:cNvPr id="6" name="Group 5">
              <a:extLst>
                <a:ext uri="{FF2B5EF4-FFF2-40B4-BE49-F238E27FC236}">
                  <a16:creationId xmlns:a16="http://schemas.microsoft.com/office/drawing/2014/main" id="{570D0441-70F2-BB75-093E-9F33E47CEEF1}"/>
                </a:ext>
              </a:extLst>
            </p:cNvPr>
            <p:cNvGrpSpPr/>
            <p:nvPr/>
          </p:nvGrpSpPr>
          <p:grpSpPr>
            <a:xfrm>
              <a:off x="407307" y="4044576"/>
              <a:ext cx="11377385" cy="1325562"/>
              <a:chOff x="1447800" y="2507343"/>
              <a:chExt cx="8697686" cy="994228"/>
            </a:xfrm>
          </p:grpSpPr>
          <p:cxnSp>
            <p:nvCxnSpPr>
              <p:cNvPr id="19" name="Straight Connector 18">
                <a:extLst>
                  <a:ext uri="{FF2B5EF4-FFF2-40B4-BE49-F238E27FC236}">
                    <a16:creationId xmlns:a16="http://schemas.microsoft.com/office/drawing/2014/main" id="{BC22B5F3-3995-93C0-2803-BB4E288DD2E3}"/>
                  </a:ext>
                </a:extLst>
              </p:cNvPr>
              <p:cNvCxnSpPr>
                <a:cxnSpLocks/>
              </p:cNvCxnSpPr>
              <p:nvPr/>
            </p:nvCxnSpPr>
            <p:spPr>
              <a:xfrm>
                <a:off x="1447800" y="3004457"/>
                <a:ext cx="869768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9DC2B39-E50B-3FF4-7E88-123AAC215976}"/>
                  </a:ext>
                </a:extLst>
              </p:cNvPr>
              <p:cNvCxnSpPr>
                <a:cxnSpLocks/>
              </p:cNvCxnSpPr>
              <p:nvPr/>
            </p:nvCxnSpPr>
            <p:spPr>
              <a:xfrm flipV="1">
                <a:off x="1447800"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9666224-7AF4-F847-8031-FA940FA22873}"/>
                  </a:ext>
                </a:extLst>
              </p:cNvPr>
              <p:cNvCxnSpPr>
                <a:cxnSpLocks/>
              </p:cNvCxnSpPr>
              <p:nvPr/>
            </p:nvCxnSpPr>
            <p:spPr>
              <a:xfrm flipV="1">
                <a:off x="10145486"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EA4255-2C82-D898-FD6A-EABEB499AC48}"/>
                  </a:ext>
                </a:extLst>
              </p:cNvPr>
              <p:cNvCxnSpPr>
                <a:cxnSpLocks/>
              </p:cNvCxnSpPr>
              <p:nvPr/>
            </p:nvCxnSpPr>
            <p:spPr>
              <a:xfrm flipV="1">
                <a:off x="5330372"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FCF0AE2-8079-9959-538F-96ECA0DA2FE7}"/>
                  </a:ext>
                </a:extLst>
              </p:cNvPr>
              <p:cNvCxnSpPr>
                <a:cxnSpLocks/>
              </p:cNvCxnSpPr>
              <p:nvPr/>
            </p:nvCxnSpPr>
            <p:spPr>
              <a:xfrm flipV="1">
                <a:off x="6201229"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ED3532-C7A4-6B15-A94F-CEB64BE75451}"/>
                  </a:ext>
                </a:extLst>
              </p:cNvPr>
              <p:cNvCxnSpPr>
                <a:cxnSpLocks/>
              </p:cNvCxnSpPr>
              <p:nvPr/>
            </p:nvCxnSpPr>
            <p:spPr>
              <a:xfrm flipV="1">
                <a:off x="2122714"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274C807-1798-485A-54B6-08424585A59E}"/>
                  </a:ext>
                </a:extLst>
              </p:cNvPr>
              <p:cNvCxnSpPr>
                <a:cxnSpLocks/>
              </p:cNvCxnSpPr>
              <p:nvPr/>
            </p:nvCxnSpPr>
            <p:spPr>
              <a:xfrm flipV="1">
                <a:off x="2848429"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754FF12-094E-AD97-3AA7-59003B32FA72}"/>
                  </a:ext>
                </a:extLst>
              </p:cNvPr>
              <p:cNvCxnSpPr>
                <a:cxnSpLocks/>
              </p:cNvCxnSpPr>
              <p:nvPr/>
            </p:nvCxnSpPr>
            <p:spPr>
              <a:xfrm flipV="1">
                <a:off x="3603172"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457BAF-AB15-9581-5692-652B6AA9F7F0}"/>
                  </a:ext>
                </a:extLst>
              </p:cNvPr>
              <p:cNvCxnSpPr>
                <a:cxnSpLocks/>
              </p:cNvCxnSpPr>
              <p:nvPr/>
            </p:nvCxnSpPr>
            <p:spPr>
              <a:xfrm flipV="1">
                <a:off x="4415971"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2F027EC-0DD1-155A-62EF-E28F855B1AC9}"/>
                  </a:ext>
                </a:extLst>
              </p:cNvPr>
              <p:cNvCxnSpPr>
                <a:cxnSpLocks/>
              </p:cNvCxnSpPr>
              <p:nvPr/>
            </p:nvCxnSpPr>
            <p:spPr>
              <a:xfrm flipV="1">
                <a:off x="7050314"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82D2E16-BED8-9C5D-020B-437B95484E30}"/>
                  </a:ext>
                </a:extLst>
              </p:cNvPr>
              <p:cNvCxnSpPr>
                <a:cxnSpLocks/>
              </p:cNvCxnSpPr>
              <p:nvPr/>
            </p:nvCxnSpPr>
            <p:spPr>
              <a:xfrm flipV="1">
                <a:off x="7776029"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9EC0C6C-4866-2614-6A9E-52B29D914D7E}"/>
                  </a:ext>
                </a:extLst>
              </p:cNvPr>
              <p:cNvCxnSpPr>
                <a:cxnSpLocks/>
              </p:cNvCxnSpPr>
              <p:nvPr/>
            </p:nvCxnSpPr>
            <p:spPr>
              <a:xfrm flipV="1">
                <a:off x="8530772"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008A55E-F5FB-4F6F-2F33-9509EA4D3F7C}"/>
                  </a:ext>
                </a:extLst>
              </p:cNvPr>
              <p:cNvCxnSpPr>
                <a:cxnSpLocks/>
              </p:cNvCxnSpPr>
              <p:nvPr/>
            </p:nvCxnSpPr>
            <p:spPr>
              <a:xfrm flipV="1">
                <a:off x="9343571" y="2507343"/>
                <a:ext cx="0" cy="9942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8D0CDB7D-B027-7B50-BF67-A94CC34C5CD1}"/>
                </a:ext>
              </a:extLst>
            </p:cNvPr>
            <p:cNvSpPr txBox="1"/>
            <p:nvPr/>
          </p:nvSpPr>
          <p:spPr>
            <a:xfrm>
              <a:off x="-32553" y="5478850"/>
              <a:ext cx="1502706" cy="523220"/>
            </a:xfrm>
            <a:prstGeom prst="rect">
              <a:avLst/>
            </a:prstGeom>
            <a:noFill/>
          </p:spPr>
          <p:txBody>
            <a:bodyPr wrap="square" rtlCol="0">
              <a:spAutoFit/>
            </a:bodyPr>
            <a:lstStyle/>
            <a:p>
              <a:r>
                <a:rPr lang="en-GB" sz="1400" b="1" dirty="0">
                  <a:latin typeface="+mj-lt"/>
                </a:rPr>
                <a:t>     1</a:t>
              </a:r>
            </a:p>
            <a:p>
              <a:pPr algn="ctr"/>
              <a:r>
                <a:rPr lang="en-GB" sz="1400" b="1" i="0" dirty="0">
                  <a:solidFill>
                    <a:srgbClr val="141412"/>
                  </a:solidFill>
                  <a:effectLst/>
                  <a:latin typeface="+mj-lt"/>
                </a:rPr>
                <a:t>Eye to body.</a:t>
              </a:r>
              <a:r>
                <a:rPr lang="en-GB" sz="1400" i="0" dirty="0">
                  <a:solidFill>
                    <a:srgbClr val="141412"/>
                  </a:solidFill>
                  <a:effectLst/>
                  <a:latin typeface="+mj-lt"/>
                </a:rPr>
                <a:t> </a:t>
              </a:r>
              <a:endParaRPr lang="en-GB" sz="1600" dirty="0"/>
            </a:p>
          </p:txBody>
        </p:sp>
        <p:sp>
          <p:nvSpPr>
            <p:cNvPr id="8" name="TextBox 7">
              <a:extLst>
                <a:ext uri="{FF2B5EF4-FFF2-40B4-BE49-F238E27FC236}">
                  <a16:creationId xmlns:a16="http://schemas.microsoft.com/office/drawing/2014/main" id="{8F126B61-85B6-F771-35EA-C649D80D2C7F}"/>
                </a:ext>
              </a:extLst>
            </p:cNvPr>
            <p:cNvSpPr txBox="1"/>
            <p:nvPr/>
          </p:nvSpPr>
          <p:spPr>
            <a:xfrm>
              <a:off x="3168992" y="5396151"/>
              <a:ext cx="2241919" cy="523220"/>
            </a:xfrm>
            <a:prstGeom prst="rect">
              <a:avLst/>
            </a:prstGeom>
            <a:noFill/>
          </p:spPr>
          <p:txBody>
            <a:bodyPr wrap="square" rtlCol="0">
              <a:spAutoFit/>
            </a:bodyPr>
            <a:lstStyle/>
            <a:p>
              <a:pPr algn="ctr"/>
              <a:r>
                <a:rPr lang="en-GB" sz="1400" b="1" dirty="0">
                  <a:solidFill>
                    <a:srgbClr val="141412"/>
                  </a:solidFill>
                  <a:latin typeface="+mj-lt"/>
                </a:rPr>
                <a:t>5</a:t>
              </a:r>
            </a:p>
            <a:p>
              <a:pPr algn="ctr"/>
              <a:r>
                <a:rPr lang="en-GB" sz="1400" b="1" i="0" dirty="0">
                  <a:solidFill>
                    <a:srgbClr val="141412"/>
                  </a:solidFill>
                  <a:effectLst/>
                  <a:latin typeface="+mj-lt"/>
                </a:rPr>
                <a:t>Hand to shoulder.</a:t>
              </a:r>
              <a:r>
                <a:rPr lang="en-GB" sz="1400" b="0" i="0" dirty="0">
                  <a:solidFill>
                    <a:srgbClr val="141412"/>
                  </a:solidFill>
                  <a:effectLst/>
                  <a:latin typeface="+mj-lt"/>
                </a:rPr>
                <a:t> </a:t>
              </a:r>
            </a:p>
          </p:txBody>
        </p:sp>
        <p:sp>
          <p:nvSpPr>
            <p:cNvPr id="9" name="TextBox 8">
              <a:extLst>
                <a:ext uri="{FF2B5EF4-FFF2-40B4-BE49-F238E27FC236}">
                  <a16:creationId xmlns:a16="http://schemas.microsoft.com/office/drawing/2014/main" id="{A9CD748A-2907-5400-61EA-26A438115509}"/>
                </a:ext>
              </a:extLst>
            </p:cNvPr>
            <p:cNvSpPr txBox="1"/>
            <p:nvPr/>
          </p:nvSpPr>
          <p:spPr>
            <a:xfrm>
              <a:off x="6821439" y="3673596"/>
              <a:ext cx="2016361" cy="307777"/>
            </a:xfrm>
            <a:prstGeom prst="rect">
              <a:avLst/>
            </a:prstGeom>
            <a:noFill/>
          </p:spPr>
          <p:txBody>
            <a:bodyPr wrap="square">
              <a:spAutoFit/>
            </a:bodyPr>
            <a:lstStyle/>
            <a:p>
              <a:pPr algn="ctr"/>
              <a:r>
                <a:rPr lang="en-GB" sz="1400" b="1" i="0" dirty="0">
                  <a:solidFill>
                    <a:srgbClr val="141412"/>
                  </a:solidFill>
                  <a:effectLst/>
                  <a:latin typeface="+mj-lt"/>
                </a:rPr>
                <a:t>8. Hand to head.</a:t>
              </a:r>
              <a:r>
                <a:rPr lang="en-GB" sz="1400" b="0" i="0" dirty="0">
                  <a:solidFill>
                    <a:srgbClr val="141412"/>
                  </a:solidFill>
                  <a:effectLst/>
                  <a:latin typeface="+mj-lt"/>
                </a:rPr>
                <a:t> </a:t>
              </a:r>
              <a:endParaRPr lang="en-GB" sz="1400" b="1" dirty="0">
                <a:latin typeface="+mj-lt"/>
              </a:endParaRPr>
            </a:p>
          </p:txBody>
        </p:sp>
        <p:sp>
          <p:nvSpPr>
            <p:cNvPr id="10" name="TextBox 9">
              <a:extLst>
                <a:ext uri="{FF2B5EF4-FFF2-40B4-BE49-F238E27FC236}">
                  <a16:creationId xmlns:a16="http://schemas.microsoft.com/office/drawing/2014/main" id="{1BF70BDD-C29B-3CCF-A37C-804C5FF3E219}"/>
                </a:ext>
              </a:extLst>
            </p:cNvPr>
            <p:cNvSpPr txBox="1"/>
            <p:nvPr/>
          </p:nvSpPr>
          <p:spPr>
            <a:xfrm>
              <a:off x="10815842" y="3228639"/>
              <a:ext cx="1637831" cy="750504"/>
            </a:xfrm>
            <a:prstGeom prst="rect">
              <a:avLst/>
            </a:prstGeom>
            <a:noFill/>
          </p:spPr>
          <p:txBody>
            <a:bodyPr wrap="square" rtlCol="0">
              <a:spAutoFit/>
            </a:bodyPr>
            <a:lstStyle/>
            <a:p>
              <a:pPr algn="ctr"/>
              <a:r>
                <a:rPr lang="en-GB" sz="1400" b="1" i="0" dirty="0">
                  <a:solidFill>
                    <a:srgbClr val="141412"/>
                  </a:solidFill>
                  <a:effectLst/>
                  <a:latin typeface="+mj-lt"/>
                </a:rPr>
                <a:t>12. Sex. </a:t>
              </a:r>
            </a:p>
            <a:p>
              <a:pPr algn="ctr"/>
              <a:r>
                <a:rPr lang="en-GB" sz="1400" dirty="0">
                  <a:solidFill>
                    <a:srgbClr val="141412"/>
                  </a:solidFill>
                  <a:latin typeface="+mj-lt"/>
                </a:rPr>
                <a:t>(O</a:t>
              </a:r>
              <a:r>
                <a:rPr lang="en-GB" sz="1400" i="0" dirty="0">
                  <a:solidFill>
                    <a:srgbClr val="141412"/>
                  </a:solidFill>
                  <a:effectLst/>
                  <a:latin typeface="+mj-lt"/>
                </a:rPr>
                <a:t>ral &amp; penetrative</a:t>
              </a:r>
              <a:r>
                <a:rPr lang="en-GB" sz="1400" dirty="0">
                  <a:solidFill>
                    <a:srgbClr val="141412"/>
                  </a:solidFill>
                  <a:latin typeface="+mj-lt"/>
                </a:rPr>
                <a:t>)</a:t>
              </a:r>
              <a:endParaRPr lang="en-GB" sz="1400" i="0" dirty="0">
                <a:solidFill>
                  <a:srgbClr val="141412"/>
                </a:solidFill>
                <a:effectLst/>
                <a:latin typeface="+mj-lt"/>
              </a:endParaRPr>
            </a:p>
          </p:txBody>
        </p:sp>
        <p:sp>
          <p:nvSpPr>
            <p:cNvPr id="11" name="TextBox 10">
              <a:extLst>
                <a:ext uri="{FF2B5EF4-FFF2-40B4-BE49-F238E27FC236}">
                  <a16:creationId xmlns:a16="http://schemas.microsoft.com/office/drawing/2014/main" id="{1E862B8E-A021-4E43-CD47-D3809FA7A48F}"/>
                </a:ext>
              </a:extLst>
            </p:cNvPr>
            <p:cNvSpPr txBox="1"/>
            <p:nvPr/>
          </p:nvSpPr>
          <p:spPr>
            <a:xfrm>
              <a:off x="540205" y="3569904"/>
              <a:ext cx="1547369" cy="307777"/>
            </a:xfrm>
            <a:prstGeom prst="rect">
              <a:avLst/>
            </a:prstGeom>
            <a:noFill/>
          </p:spPr>
          <p:txBody>
            <a:bodyPr wrap="square">
              <a:spAutoFit/>
            </a:bodyPr>
            <a:lstStyle/>
            <a:p>
              <a:pPr algn="ctr"/>
              <a:r>
                <a:rPr lang="en-GB" sz="1400" b="1" i="0" dirty="0">
                  <a:solidFill>
                    <a:srgbClr val="141412"/>
                  </a:solidFill>
                  <a:effectLst/>
                  <a:latin typeface="+mj-lt"/>
                </a:rPr>
                <a:t>2. Eye to eye</a:t>
              </a:r>
            </a:p>
          </p:txBody>
        </p:sp>
        <p:sp>
          <p:nvSpPr>
            <p:cNvPr id="12" name="TextBox 11">
              <a:extLst>
                <a:ext uri="{FF2B5EF4-FFF2-40B4-BE49-F238E27FC236}">
                  <a16:creationId xmlns:a16="http://schemas.microsoft.com/office/drawing/2014/main" id="{FDF99926-C6E3-46D8-2BB1-CAD206A368A5}"/>
                </a:ext>
              </a:extLst>
            </p:cNvPr>
            <p:cNvSpPr txBox="1"/>
            <p:nvPr/>
          </p:nvSpPr>
          <p:spPr>
            <a:xfrm>
              <a:off x="1414849" y="5396151"/>
              <a:ext cx="1649221" cy="523220"/>
            </a:xfrm>
            <a:prstGeom prst="rect">
              <a:avLst/>
            </a:prstGeom>
            <a:noFill/>
          </p:spPr>
          <p:txBody>
            <a:bodyPr wrap="square">
              <a:spAutoFit/>
            </a:bodyPr>
            <a:lstStyle/>
            <a:p>
              <a:pPr algn="ctr"/>
              <a:r>
                <a:rPr lang="en-GB" sz="1400" b="1" i="0" dirty="0">
                  <a:solidFill>
                    <a:srgbClr val="141412"/>
                  </a:solidFill>
                  <a:effectLst/>
                  <a:latin typeface="+mj-lt"/>
                </a:rPr>
                <a:t>3. Voice to voice.</a:t>
              </a:r>
              <a:r>
                <a:rPr lang="en-GB" sz="1400" b="0" i="0" dirty="0">
                  <a:solidFill>
                    <a:srgbClr val="141412"/>
                  </a:solidFill>
                  <a:effectLst/>
                  <a:latin typeface="+mj-lt"/>
                </a:rPr>
                <a:t> </a:t>
              </a:r>
            </a:p>
          </p:txBody>
        </p:sp>
        <p:sp>
          <p:nvSpPr>
            <p:cNvPr id="13" name="TextBox 12">
              <a:extLst>
                <a:ext uri="{FF2B5EF4-FFF2-40B4-BE49-F238E27FC236}">
                  <a16:creationId xmlns:a16="http://schemas.microsoft.com/office/drawing/2014/main" id="{2EA8E055-C380-3DD8-F40F-168D6F3B9172}"/>
                </a:ext>
              </a:extLst>
            </p:cNvPr>
            <p:cNvSpPr txBox="1"/>
            <p:nvPr/>
          </p:nvSpPr>
          <p:spPr>
            <a:xfrm>
              <a:off x="2334499" y="3662425"/>
              <a:ext cx="1826573" cy="307777"/>
            </a:xfrm>
            <a:prstGeom prst="rect">
              <a:avLst/>
            </a:prstGeom>
            <a:noFill/>
          </p:spPr>
          <p:txBody>
            <a:bodyPr wrap="square">
              <a:spAutoFit/>
            </a:bodyPr>
            <a:lstStyle/>
            <a:p>
              <a:pPr algn="ctr"/>
              <a:r>
                <a:rPr lang="en-GB" sz="1400" b="1" i="0" dirty="0">
                  <a:solidFill>
                    <a:srgbClr val="141412"/>
                  </a:solidFill>
                  <a:effectLst/>
                  <a:latin typeface="+mj-lt"/>
                </a:rPr>
                <a:t>4. Hand to hand.</a:t>
              </a:r>
              <a:r>
                <a:rPr lang="en-GB" sz="1400" b="0" i="0" dirty="0">
                  <a:solidFill>
                    <a:srgbClr val="141412"/>
                  </a:solidFill>
                  <a:effectLst/>
                  <a:latin typeface="+mj-lt"/>
                </a:rPr>
                <a:t> </a:t>
              </a:r>
            </a:p>
          </p:txBody>
        </p:sp>
        <p:sp>
          <p:nvSpPr>
            <p:cNvPr id="14" name="TextBox 13">
              <a:extLst>
                <a:ext uri="{FF2B5EF4-FFF2-40B4-BE49-F238E27FC236}">
                  <a16:creationId xmlns:a16="http://schemas.microsoft.com/office/drawing/2014/main" id="{DF65AB00-8FE0-077E-D98E-7EC65EF119EA}"/>
                </a:ext>
              </a:extLst>
            </p:cNvPr>
            <p:cNvSpPr txBox="1"/>
            <p:nvPr/>
          </p:nvSpPr>
          <p:spPr>
            <a:xfrm>
              <a:off x="4535815" y="3662425"/>
              <a:ext cx="1910881" cy="307777"/>
            </a:xfrm>
            <a:prstGeom prst="rect">
              <a:avLst/>
            </a:prstGeom>
            <a:noFill/>
          </p:spPr>
          <p:txBody>
            <a:bodyPr wrap="square">
              <a:spAutoFit/>
            </a:bodyPr>
            <a:lstStyle/>
            <a:p>
              <a:pPr algn="ctr"/>
              <a:r>
                <a:rPr lang="en-GB" sz="1400" b="1" i="0" dirty="0">
                  <a:solidFill>
                    <a:srgbClr val="141412"/>
                  </a:solidFill>
                  <a:effectLst/>
                  <a:latin typeface="+mj-lt"/>
                </a:rPr>
                <a:t>6. Hand to waist.</a:t>
              </a:r>
              <a:r>
                <a:rPr lang="en-GB" sz="1400" b="0" i="0" dirty="0">
                  <a:solidFill>
                    <a:srgbClr val="141412"/>
                  </a:solidFill>
                  <a:effectLst/>
                  <a:latin typeface="+mj-lt"/>
                </a:rPr>
                <a:t> </a:t>
              </a:r>
            </a:p>
          </p:txBody>
        </p:sp>
        <p:sp>
          <p:nvSpPr>
            <p:cNvPr id="15" name="TextBox 14">
              <a:extLst>
                <a:ext uri="{FF2B5EF4-FFF2-40B4-BE49-F238E27FC236}">
                  <a16:creationId xmlns:a16="http://schemas.microsoft.com/office/drawing/2014/main" id="{244D85C4-6826-4083-C227-9FE642231650}"/>
                </a:ext>
              </a:extLst>
            </p:cNvPr>
            <p:cNvSpPr txBox="1"/>
            <p:nvPr/>
          </p:nvSpPr>
          <p:spPr>
            <a:xfrm>
              <a:off x="5599061" y="5454060"/>
              <a:ext cx="2052349" cy="523220"/>
            </a:xfrm>
            <a:prstGeom prst="rect">
              <a:avLst/>
            </a:prstGeom>
            <a:noFill/>
          </p:spPr>
          <p:txBody>
            <a:bodyPr wrap="square">
              <a:spAutoFit/>
            </a:bodyPr>
            <a:lstStyle/>
            <a:p>
              <a:pPr algn="ctr"/>
              <a:r>
                <a:rPr lang="en-GB" sz="1400" b="1" i="0" dirty="0">
                  <a:solidFill>
                    <a:srgbClr val="141412"/>
                  </a:solidFill>
                  <a:effectLst/>
                  <a:latin typeface="+mj-lt"/>
                </a:rPr>
                <a:t>7. </a:t>
              </a:r>
              <a:endParaRPr lang="en-GB" sz="1400" b="1" dirty="0">
                <a:solidFill>
                  <a:srgbClr val="141412"/>
                </a:solidFill>
                <a:latin typeface="+mj-lt"/>
              </a:endParaRPr>
            </a:p>
            <a:p>
              <a:pPr algn="ctr"/>
              <a:r>
                <a:rPr lang="en-GB" sz="1400" b="1" i="0" dirty="0">
                  <a:solidFill>
                    <a:srgbClr val="141412"/>
                  </a:solidFill>
                  <a:effectLst/>
                  <a:latin typeface="+mj-lt"/>
                </a:rPr>
                <a:t>Face to face.</a:t>
              </a:r>
              <a:r>
                <a:rPr lang="en-GB" sz="1400" b="0" i="0" dirty="0">
                  <a:solidFill>
                    <a:srgbClr val="141412"/>
                  </a:solidFill>
                  <a:effectLst/>
                  <a:latin typeface="+mj-lt"/>
                </a:rPr>
                <a:t> </a:t>
              </a:r>
            </a:p>
          </p:txBody>
        </p:sp>
        <p:sp>
          <p:nvSpPr>
            <p:cNvPr id="16" name="TextBox 15">
              <a:extLst>
                <a:ext uri="{FF2B5EF4-FFF2-40B4-BE49-F238E27FC236}">
                  <a16:creationId xmlns:a16="http://schemas.microsoft.com/office/drawing/2014/main" id="{664BCADF-262D-3A8A-D075-3928D02D73C3}"/>
                </a:ext>
              </a:extLst>
            </p:cNvPr>
            <p:cNvSpPr txBox="1"/>
            <p:nvPr/>
          </p:nvSpPr>
          <p:spPr>
            <a:xfrm>
              <a:off x="7778172" y="5433341"/>
              <a:ext cx="1814097" cy="523220"/>
            </a:xfrm>
            <a:prstGeom prst="rect">
              <a:avLst/>
            </a:prstGeom>
            <a:noFill/>
          </p:spPr>
          <p:txBody>
            <a:bodyPr wrap="square">
              <a:spAutoFit/>
            </a:bodyPr>
            <a:lstStyle/>
            <a:p>
              <a:pPr algn="ctr"/>
              <a:r>
                <a:rPr lang="en-GB" sz="1400" b="1" i="0" dirty="0">
                  <a:solidFill>
                    <a:srgbClr val="141412"/>
                  </a:solidFill>
                  <a:effectLst/>
                  <a:latin typeface="+mj-lt"/>
                </a:rPr>
                <a:t>9</a:t>
              </a:r>
            </a:p>
            <a:p>
              <a:pPr algn="ctr"/>
              <a:r>
                <a:rPr lang="en-GB" sz="1400" b="1" i="0" dirty="0">
                  <a:solidFill>
                    <a:srgbClr val="141412"/>
                  </a:solidFill>
                  <a:effectLst/>
                  <a:latin typeface="+mj-lt"/>
                </a:rPr>
                <a:t>Hand to body.</a:t>
              </a:r>
              <a:r>
                <a:rPr lang="en-GB" sz="1400" b="0" i="0" dirty="0">
                  <a:solidFill>
                    <a:srgbClr val="141412"/>
                  </a:solidFill>
                  <a:effectLst/>
                  <a:latin typeface="+mj-lt"/>
                </a:rPr>
                <a:t> </a:t>
              </a:r>
              <a:endParaRPr lang="en-GB" sz="1400" dirty="0"/>
            </a:p>
          </p:txBody>
        </p:sp>
        <p:sp>
          <p:nvSpPr>
            <p:cNvPr id="17" name="TextBox 16">
              <a:extLst>
                <a:ext uri="{FF2B5EF4-FFF2-40B4-BE49-F238E27FC236}">
                  <a16:creationId xmlns:a16="http://schemas.microsoft.com/office/drawing/2014/main" id="{6FD25911-79CB-3381-9A0A-98A15AD767D5}"/>
                </a:ext>
              </a:extLst>
            </p:cNvPr>
            <p:cNvSpPr txBox="1"/>
            <p:nvPr/>
          </p:nvSpPr>
          <p:spPr>
            <a:xfrm>
              <a:off x="8581743" y="3693656"/>
              <a:ext cx="2282142" cy="307777"/>
            </a:xfrm>
            <a:prstGeom prst="rect">
              <a:avLst/>
            </a:prstGeom>
            <a:noFill/>
          </p:spPr>
          <p:txBody>
            <a:bodyPr wrap="square">
              <a:spAutoFit/>
            </a:bodyPr>
            <a:lstStyle/>
            <a:p>
              <a:pPr algn="ctr"/>
              <a:r>
                <a:rPr lang="en-GB" sz="1400" b="1" i="0" dirty="0">
                  <a:solidFill>
                    <a:srgbClr val="141412"/>
                  </a:solidFill>
                  <a:effectLst/>
                  <a:latin typeface="+mj-lt"/>
                </a:rPr>
                <a:t>10. Mouth to body. </a:t>
              </a:r>
            </a:p>
          </p:txBody>
        </p:sp>
        <p:sp>
          <p:nvSpPr>
            <p:cNvPr id="18" name="TextBox 17">
              <a:extLst>
                <a:ext uri="{FF2B5EF4-FFF2-40B4-BE49-F238E27FC236}">
                  <a16:creationId xmlns:a16="http://schemas.microsoft.com/office/drawing/2014/main" id="{F9F30AA3-AA9E-2FEC-CB39-A7005D3F7BA2}"/>
                </a:ext>
              </a:extLst>
            </p:cNvPr>
            <p:cNvSpPr txBox="1"/>
            <p:nvPr/>
          </p:nvSpPr>
          <p:spPr>
            <a:xfrm>
              <a:off x="9919545" y="5433341"/>
              <a:ext cx="1715212" cy="738664"/>
            </a:xfrm>
            <a:prstGeom prst="rect">
              <a:avLst/>
            </a:prstGeom>
            <a:noFill/>
          </p:spPr>
          <p:txBody>
            <a:bodyPr wrap="square">
              <a:spAutoFit/>
            </a:bodyPr>
            <a:lstStyle/>
            <a:p>
              <a:pPr algn="ctr"/>
              <a:r>
                <a:rPr lang="en-GB" sz="1400" b="1" i="0" dirty="0">
                  <a:solidFill>
                    <a:srgbClr val="141412"/>
                  </a:solidFill>
                  <a:effectLst/>
                  <a:latin typeface="+mj-lt"/>
                </a:rPr>
                <a:t>11 </a:t>
              </a:r>
            </a:p>
            <a:p>
              <a:pPr algn="ctr"/>
              <a:r>
                <a:rPr lang="en-GB" sz="1400" b="1" i="0" dirty="0">
                  <a:solidFill>
                    <a:srgbClr val="141412"/>
                  </a:solidFill>
                  <a:effectLst/>
                  <a:latin typeface="+mj-lt"/>
                </a:rPr>
                <a:t>Touching below the waist.</a:t>
              </a:r>
              <a:r>
                <a:rPr lang="en-GB" sz="1400" b="0" i="0" dirty="0">
                  <a:solidFill>
                    <a:srgbClr val="141412"/>
                  </a:solidFill>
                  <a:effectLst/>
                  <a:latin typeface="+mj-lt"/>
                </a:rPr>
                <a:t> </a:t>
              </a:r>
              <a:endParaRPr lang="en-GB" sz="1400" dirty="0"/>
            </a:p>
          </p:txBody>
        </p:sp>
      </p:grpSp>
    </p:spTree>
    <p:extLst>
      <p:ext uri="{BB962C8B-B14F-4D97-AF65-F5344CB8AC3E}">
        <p14:creationId xmlns:p14="http://schemas.microsoft.com/office/powerpoint/2010/main" val="2966112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50B23-1415-01A7-A7A6-5F77D9B910F7}"/>
              </a:ext>
            </a:extLst>
          </p:cNvPr>
          <p:cNvSpPr>
            <a:spLocks noGrp="1"/>
          </p:cNvSpPr>
          <p:nvPr>
            <p:ph type="title"/>
          </p:nvPr>
        </p:nvSpPr>
        <p:spPr>
          <a:xfrm>
            <a:off x="838200" y="247922"/>
            <a:ext cx="10515600" cy="866229"/>
          </a:xfrm>
        </p:spPr>
        <p:txBody>
          <a:bodyPr>
            <a:normAutofit fontScale="90000"/>
          </a:bodyPr>
          <a:lstStyle/>
          <a:p>
            <a:r>
              <a:rPr lang="en-GB" sz="3600" dirty="0">
                <a:latin typeface="Tahoma" panose="020B0604030504040204" pitchFamily="34" charset="0"/>
                <a:ea typeface="Tahoma" panose="020B0604030504040204" pitchFamily="34" charset="0"/>
                <a:cs typeface="Tahoma" panose="020B0604030504040204" pitchFamily="34" charset="0"/>
              </a:rPr>
              <a:t>3. List situations where someone might not have the freedom/ability to give consent to something.</a:t>
            </a:r>
          </a:p>
        </p:txBody>
      </p:sp>
      <p:sp>
        <p:nvSpPr>
          <p:cNvPr id="3" name="Content Placeholder 2">
            <a:extLst>
              <a:ext uri="{FF2B5EF4-FFF2-40B4-BE49-F238E27FC236}">
                <a16:creationId xmlns:a16="http://schemas.microsoft.com/office/drawing/2014/main" id="{7ABEF0A4-DD1F-5974-D26F-28ABE1B4CF9F}"/>
              </a:ext>
            </a:extLst>
          </p:cNvPr>
          <p:cNvSpPr>
            <a:spLocks noGrp="1"/>
          </p:cNvSpPr>
          <p:nvPr>
            <p:ph idx="1"/>
          </p:nvPr>
        </p:nvSpPr>
        <p:spPr>
          <a:xfrm>
            <a:off x="362857" y="1253330"/>
            <a:ext cx="11480800" cy="5147469"/>
          </a:xfrm>
        </p:spPr>
        <p:txBody>
          <a:bodyPr>
            <a:noAutofit/>
          </a:bodyPr>
          <a:lstStyle/>
          <a:p>
            <a:pPr marL="0" indent="0" algn="l">
              <a:lnSpc>
                <a:spcPct val="120000"/>
              </a:lnSpc>
              <a:spcBef>
                <a:spcPts val="400"/>
              </a:spcBef>
              <a:buNone/>
            </a:pPr>
            <a:r>
              <a:rPr lang="en-GB" sz="2100" b="0" i="0" dirty="0">
                <a:solidFill>
                  <a:srgbClr val="1A1A1A"/>
                </a:solidFill>
                <a:effectLst/>
                <a:latin typeface="+mj-lt"/>
              </a:rPr>
              <a:t>The </a:t>
            </a:r>
            <a:r>
              <a:rPr lang="en-GB" sz="2100" b="0" i="0" dirty="0">
                <a:solidFill>
                  <a:srgbClr val="1A1A1A"/>
                </a:solidFill>
                <a:effectLst/>
                <a:latin typeface="+mj-lt"/>
                <a:hlinkClick r:id="rId3"/>
              </a:rPr>
              <a:t>Sexual Offences Act 2003</a:t>
            </a:r>
            <a:r>
              <a:rPr lang="en-GB" sz="2100" b="0" i="0" dirty="0">
                <a:solidFill>
                  <a:srgbClr val="1A1A1A"/>
                </a:solidFill>
                <a:effectLst/>
                <a:latin typeface="+mj-lt"/>
              </a:rPr>
              <a:t> says that someone consents to sexual activity if they:</a:t>
            </a:r>
          </a:p>
          <a:p>
            <a:pPr marL="0" indent="0">
              <a:lnSpc>
                <a:spcPct val="120000"/>
              </a:lnSpc>
              <a:spcBef>
                <a:spcPts val="400"/>
              </a:spcBef>
              <a:buNone/>
            </a:pPr>
            <a:r>
              <a:rPr lang="en-GB" sz="2100" b="0" i="0" dirty="0">
                <a:solidFill>
                  <a:srgbClr val="1A1A1A"/>
                </a:solidFill>
                <a:effectLst/>
                <a:latin typeface="+mj-lt"/>
              </a:rPr>
              <a:t>“Agree by choice </a:t>
            </a:r>
            <a:r>
              <a:rPr lang="en-GB" sz="2100" b="1" i="0" dirty="0">
                <a:solidFill>
                  <a:srgbClr val="1A1A1A"/>
                </a:solidFill>
                <a:effectLst/>
                <a:latin typeface="+mj-lt"/>
              </a:rPr>
              <a:t>and</a:t>
            </a:r>
            <a:r>
              <a:rPr lang="en-GB" sz="2100" dirty="0">
                <a:solidFill>
                  <a:srgbClr val="1A1A1A"/>
                </a:solidFill>
                <a:latin typeface="+mj-lt"/>
              </a:rPr>
              <a:t> H</a:t>
            </a:r>
            <a:r>
              <a:rPr lang="en-GB" sz="2100" b="0" i="0" dirty="0">
                <a:solidFill>
                  <a:srgbClr val="1A1A1A"/>
                </a:solidFill>
                <a:effectLst/>
                <a:latin typeface="+mj-lt"/>
              </a:rPr>
              <a:t>ave both the freedom and capacity to make that choice.”</a:t>
            </a:r>
          </a:p>
          <a:p>
            <a:pPr>
              <a:lnSpc>
                <a:spcPct val="120000"/>
              </a:lnSpc>
              <a:spcBef>
                <a:spcPts val="400"/>
              </a:spcBef>
            </a:pPr>
            <a:endParaRPr lang="en-GB" sz="2100" b="0" i="0" dirty="0">
              <a:solidFill>
                <a:srgbClr val="1A1A1A"/>
              </a:solidFill>
              <a:effectLst/>
              <a:latin typeface="+mj-lt"/>
            </a:endParaRPr>
          </a:p>
          <a:p>
            <a:pPr marL="0" indent="0" algn="ctr">
              <a:lnSpc>
                <a:spcPct val="120000"/>
              </a:lnSpc>
              <a:spcBef>
                <a:spcPts val="400"/>
              </a:spcBef>
              <a:buNone/>
            </a:pPr>
            <a:r>
              <a:rPr lang="en-GB" sz="2100" b="1" dirty="0">
                <a:solidFill>
                  <a:srgbClr val="1A1A1A"/>
                </a:solidFill>
                <a:latin typeface="+mj-lt"/>
              </a:rPr>
              <a:t>Situations someone may NOT have freedom and capacity to make this choice?</a:t>
            </a:r>
            <a:endParaRPr lang="en-GB" sz="2100" b="1" i="0" dirty="0">
              <a:solidFill>
                <a:srgbClr val="1A1A1A"/>
              </a:solidFill>
              <a:effectLst/>
              <a:latin typeface="+mj-lt"/>
            </a:endParaRPr>
          </a:p>
          <a:p>
            <a:pPr marL="0" indent="0" algn="l">
              <a:lnSpc>
                <a:spcPct val="120000"/>
              </a:lnSpc>
              <a:spcBef>
                <a:spcPts val="400"/>
              </a:spcBef>
              <a:buNone/>
            </a:pPr>
            <a:r>
              <a:rPr lang="en-GB" sz="2100" dirty="0">
                <a:solidFill>
                  <a:srgbClr val="1A1A1A"/>
                </a:solidFill>
                <a:latin typeface="+mj-lt"/>
              </a:rPr>
              <a:t>Someone is lacking the </a:t>
            </a:r>
            <a:r>
              <a:rPr lang="en-GB" sz="2100" b="0" i="0" dirty="0">
                <a:solidFill>
                  <a:srgbClr val="1A1A1A"/>
                </a:solidFill>
                <a:effectLst/>
                <a:latin typeface="+mj-lt"/>
              </a:rPr>
              <a:t>freedom and capacity to make that choice if:</a:t>
            </a:r>
            <a:endParaRPr lang="en-GB" sz="2100" dirty="0">
              <a:solidFill>
                <a:srgbClr val="1A1A1A"/>
              </a:solidFill>
              <a:latin typeface="+mj-lt"/>
            </a:endParaRPr>
          </a:p>
          <a:p>
            <a:pPr>
              <a:lnSpc>
                <a:spcPct val="120000"/>
              </a:lnSpc>
              <a:spcBef>
                <a:spcPts val="400"/>
              </a:spcBef>
            </a:pPr>
            <a:r>
              <a:rPr lang="en-GB" sz="2100" b="0" i="0" dirty="0">
                <a:solidFill>
                  <a:srgbClr val="1A1A1A"/>
                </a:solidFill>
                <a:effectLst/>
                <a:latin typeface="+mj-lt"/>
              </a:rPr>
              <a:t>They are asleep or unconscious.</a:t>
            </a:r>
          </a:p>
          <a:p>
            <a:pPr>
              <a:lnSpc>
                <a:spcPct val="120000"/>
              </a:lnSpc>
              <a:spcBef>
                <a:spcPts val="400"/>
              </a:spcBef>
            </a:pPr>
            <a:r>
              <a:rPr lang="en-GB" sz="2100" b="0" i="0" dirty="0">
                <a:solidFill>
                  <a:srgbClr val="1A1A1A"/>
                </a:solidFill>
                <a:effectLst/>
                <a:latin typeface="+mj-lt"/>
              </a:rPr>
              <a:t>They are drunk or ‘on’ drugs.</a:t>
            </a:r>
          </a:p>
          <a:p>
            <a:pPr>
              <a:lnSpc>
                <a:spcPct val="120000"/>
              </a:lnSpc>
              <a:spcBef>
                <a:spcPts val="400"/>
              </a:spcBef>
            </a:pPr>
            <a:r>
              <a:rPr lang="en-GB" sz="2100" b="0" i="0" dirty="0">
                <a:solidFill>
                  <a:srgbClr val="1A1A1A"/>
                </a:solidFill>
                <a:effectLst/>
                <a:latin typeface="+mj-lt"/>
              </a:rPr>
              <a:t>They have been ‘spiked’.</a:t>
            </a:r>
          </a:p>
          <a:p>
            <a:pPr>
              <a:lnSpc>
                <a:spcPct val="120000"/>
              </a:lnSpc>
              <a:spcBef>
                <a:spcPts val="400"/>
              </a:spcBef>
            </a:pPr>
            <a:r>
              <a:rPr lang="en-GB" sz="2100" b="0" i="0" dirty="0">
                <a:solidFill>
                  <a:srgbClr val="1A1A1A"/>
                </a:solidFill>
                <a:effectLst/>
                <a:latin typeface="+mj-lt"/>
              </a:rPr>
              <a:t>They are too young.</a:t>
            </a:r>
          </a:p>
          <a:p>
            <a:pPr>
              <a:lnSpc>
                <a:spcPct val="120000"/>
              </a:lnSpc>
              <a:spcBef>
                <a:spcPts val="400"/>
              </a:spcBef>
            </a:pPr>
            <a:r>
              <a:rPr lang="en-GB" sz="2100" b="0" i="0" dirty="0">
                <a:solidFill>
                  <a:srgbClr val="1A1A1A"/>
                </a:solidFill>
                <a:effectLst/>
                <a:latin typeface="+mj-lt"/>
              </a:rPr>
              <a:t>They have a mental health disorder or illness that means they are unable to make a choice.</a:t>
            </a:r>
          </a:p>
          <a:p>
            <a:pPr>
              <a:lnSpc>
                <a:spcPct val="120000"/>
              </a:lnSpc>
              <a:spcBef>
                <a:spcPts val="400"/>
              </a:spcBef>
            </a:pPr>
            <a:r>
              <a:rPr lang="en-GB" sz="2100" b="0" i="0" dirty="0">
                <a:solidFill>
                  <a:srgbClr val="1A1A1A"/>
                </a:solidFill>
                <a:effectLst/>
                <a:latin typeface="+mj-lt"/>
              </a:rPr>
              <a:t>They are being pressured, bullied, manipulated, tricked or scared into saying 'yes’.</a:t>
            </a:r>
          </a:p>
          <a:p>
            <a:pPr>
              <a:lnSpc>
                <a:spcPct val="120000"/>
              </a:lnSpc>
              <a:spcBef>
                <a:spcPts val="400"/>
              </a:spcBef>
            </a:pPr>
            <a:r>
              <a:rPr lang="en-GB" sz="2100" b="0" i="0" dirty="0">
                <a:solidFill>
                  <a:srgbClr val="1A1A1A"/>
                </a:solidFill>
                <a:effectLst/>
                <a:latin typeface="+mj-lt"/>
              </a:rPr>
              <a:t>The other person is using physical force against them.</a:t>
            </a:r>
          </a:p>
          <a:p>
            <a:pPr>
              <a:lnSpc>
                <a:spcPct val="120000"/>
              </a:lnSpc>
              <a:spcBef>
                <a:spcPts val="400"/>
              </a:spcBef>
            </a:pPr>
            <a:endParaRPr lang="en-GB" sz="1800" dirty="0">
              <a:solidFill>
                <a:srgbClr val="1A1A1A"/>
              </a:solidFill>
              <a:latin typeface="+mj-lt"/>
            </a:endParaRPr>
          </a:p>
          <a:p>
            <a:pPr>
              <a:lnSpc>
                <a:spcPct val="120000"/>
              </a:lnSpc>
              <a:spcBef>
                <a:spcPts val="400"/>
              </a:spcBef>
            </a:pPr>
            <a:endParaRPr lang="en-GB" sz="1800" b="0" i="0" dirty="0">
              <a:solidFill>
                <a:srgbClr val="1A1A1A"/>
              </a:solidFill>
              <a:effectLst/>
              <a:latin typeface="+mj-lt"/>
            </a:endParaRPr>
          </a:p>
          <a:p>
            <a:pPr marL="0" indent="0">
              <a:buNone/>
            </a:pPr>
            <a:endParaRPr lang="en-GB" sz="1800" dirty="0">
              <a:latin typeface="+mj-lt"/>
            </a:endParaRPr>
          </a:p>
        </p:txBody>
      </p:sp>
    </p:spTree>
    <p:extLst>
      <p:ext uri="{BB962C8B-B14F-4D97-AF65-F5344CB8AC3E}">
        <p14:creationId xmlns:p14="http://schemas.microsoft.com/office/powerpoint/2010/main" val="398672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1BD9-3810-D376-7C4A-0E15E5CE1623}"/>
              </a:ext>
            </a:extLst>
          </p:cNvPr>
          <p:cNvSpPr>
            <a:spLocks noGrp="1"/>
          </p:cNvSpPr>
          <p:nvPr>
            <p:ph type="title"/>
          </p:nvPr>
        </p:nvSpPr>
        <p:spPr/>
        <p:txBody>
          <a:bodyPr/>
          <a:lstStyle/>
          <a:p>
            <a:r>
              <a:rPr lang="en-GB" dirty="0"/>
              <a:t>Important Notes</a:t>
            </a:r>
          </a:p>
        </p:txBody>
      </p:sp>
      <p:sp>
        <p:nvSpPr>
          <p:cNvPr id="3" name="Content Placeholder 2">
            <a:extLst>
              <a:ext uri="{FF2B5EF4-FFF2-40B4-BE49-F238E27FC236}">
                <a16:creationId xmlns:a16="http://schemas.microsoft.com/office/drawing/2014/main" id="{051D1D8A-DF9C-EC6E-C3F5-55040BFBF5AD}"/>
              </a:ext>
            </a:extLst>
          </p:cNvPr>
          <p:cNvSpPr>
            <a:spLocks noGrp="1"/>
          </p:cNvSpPr>
          <p:nvPr>
            <p:ph idx="1"/>
          </p:nvPr>
        </p:nvSpPr>
        <p:spPr/>
        <p:txBody>
          <a:bodyPr/>
          <a:lstStyle/>
          <a:p>
            <a:pPr marL="0" indent="0">
              <a:buNone/>
            </a:pPr>
            <a:r>
              <a:rPr lang="en-GB" dirty="0"/>
              <a:t>1. Throughout this lesson the word sex will be used as an umbrella term:</a:t>
            </a:r>
          </a:p>
          <a:p>
            <a:pPr marL="0" indent="0">
              <a:buNone/>
            </a:pPr>
            <a:r>
              <a:rPr lang="en-GB" dirty="0"/>
              <a:t>All the questions and scenarios can be applied to any sexual activity and are not just about penetrative sex. </a:t>
            </a:r>
          </a:p>
          <a:p>
            <a:pPr marL="0" indent="0">
              <a:buNone/>
            </a:pPr>
            <a:endParaRPr lang="en-GB" dirty="0"/>
          </a:p>
          <a:p>
            <a:pPr marL="0" indent="0">
              <a:buNone/>
            </a:pPr>
            <a:r>
              <a:rPr lang="en-GB" dirty="0"/>
              <a:t>2. This lesson focuses on having sex with a partner you are in a relationship with. While many people choose to have sex outside of relationships, we always encourage early sexual experiences to be within relationships in order to build up trust and good communication. </a:t>
            </a:r>
          </a:p>
        </p:txBody>
      </p:sp>
    </p:spTree>
    <p:extLst>
      <p:ext uri="{BB962C8B-B14F-4D97-AF65-F5344CB8AC3E}">
        <p14:creationId xmlns:p14="http://schemas.microsoft.com/office/powerpoint/2010/main" val="4273508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AFED9-86E7-4575-B300-17398907EDCC}"/>
              </a:ext>
            </a:extLst>
          </p:cNvPr>
          <p:cNvSpPr>
            <a:spLocks noGrp="1"/>
          </p:cNvSpPr>
          <p:nvPr>
            <p:ph type="title"/>
          </p:nvPr>
        </p:nvSpPr>
        <p:spPr>
          <a:xfrm>
            <a:off x="1018081" y="2293495"/>
            <a:ext cx="10515600" cy="731318"/>
          </a:xfrm>
        </p:spPr>
        <p:style>
          <a:lnRef idx="1">
            <a:schemeClr val="accent4"/>
          </a:lnRef>
          <a:fillRef idx="2">
            <a:schemeClr val="accent4"/>
          </a:fillRef>
          <a:effectRef idx="1">
            <a:schemeClr val="accent4"/>
          </a:effectRef>
          <a:fontRef idx="minor">
            <a:schemeClr val="dk1"/>
          </a:fontRef>
        </p:style>
        <p:txBody>
          <a:bodyPr>
            <a:normAutofit/>
          </a:bodyPr>
          <a:lstStyle/>
          <a:p>
            <a:r>
              <a:rPr lang="en-GB" altLang="en-US" sz="3600" dirty="0"/>
              <a:t>Consent….</a:t>
            </a:r>
            <a:endParaRPr lang="en-GB" sz="3600" dirty="0"/>
          </a:p>
        </p:txBody>
      </p:sp>
      <p:sp>
        <p:nvSpPr>
          <p:cNvPr id="3" name="Content Placeholder 2">
            <a:extLst>
              <a:ext uri="{FF2B5EF4-FFF2-40B4-BE49-F238E27FC236}">
                <a16:creationId xmlns:a16="http://schemas.microsoft.com/office/drawing/2014/main" id="{9564DE15-9585-421C-910E-5B7F36565457}"/>
              </a:ext>
            </a:extLst>
          </p:cNvPr>
          <p:cNvSpPr>
            <a:spLocks noGrp="1"/>
          </p:cNvSpPr>
          <p:nvPr>
            <p:ph idx="1"/>
          </p:nvPr>
        </p:nvSpPr>
        <p:spPr>
          <a:xfrm>
            <a:off x="838200" y="2863121"/>
            <a:ext cx="10515600" cy="3313842"/>
          </a:xfrm>
        </p:spPr>
        <p:txBody>
          <a:bodyPr>
            <a:normAutofit lnSpcReduction="10000"/>
          </a:bodyPr>
          <a:lstStyle/>
          <a:p>
            <a:pPr eaLnBrk="1" hangingPunct="1"/>
            <a:endParaRPr lang="en-GB" altLang="en-US" dirty="0">
              <a:cs typeface="Arial" charset="0"/>
            </a:endParaRPr>
          </a:p>
          <a:p>
            <a:pPr eaLnBrk="1" hangingPunct="1"/>
            <a:r>
              <a:rPr lang="en-GB" altLang="en-US" dirty="0">
                <a:cs typeface="Arial" charset="0"/>
              </a:rPr>
              <a:t>Is when someone “agrees by choice and has the freedom and capacity to make that choice”. (CPS 2014)</a:t>
            </a:r>
          </a:p>
          <a:p>
            <a:pPr eaLnBrk="1" hangingPunct="1"/>
            <a:endParaRPr lang="en-GB" altLang="en-US" dirty="0">
              <a:cs typeface="Arial" charset="0"/>
            </a:endParaRPr>
          </a:p>
          <a:p>
            <a:pPr eaLnBrk="1" hangingPunct="1"/>
            <a:r>
              <a:rPr lang="en-GB" altLang="en-US" dirty="0">
                <a:cs typeface="Arial" charset="0"/>
              </a:rPr>
              <a:t>Is active and </a:t>
            </a:r>
            <a:r>
              <a:rPr lang="en-GB" altLang="en-US" b="1" dirty="0">
                <a:cs typeface="Arial" charset="0"/>
              </a:rPr>
              <a:t>not </a:t>
            </a:r>
            <a:r>
              <a:rPr lang="en-GB" altLang="en-US" dirty="0">
                <a:cs typeface="Arial" charset="0"/>
              </a:rPr>
              <a:t>passive.</a:t>
            </a:r>
          </a:p>
          <a:p>
            <a:pPr eaLnBrk="1" hangingPunct="1"/>
            <a:endParaRPr lang="en-GB" altLang="en-US" dirty="0">
              <a:cs typeface="Arial" charset="0"/>
            </a:endParaRPr>
          </a:p>
          <a:p>
            <a:pPr eaLnBrk="1" hangingPunct="1"/>
            <a:r>
              <a:rPr lang="en-GB" altLang="en-US" dirty="0">
                <a:cs typeface="Arial" charset="0"/>
              </a:rPr>
              <a:t>Can be withdrawn at any point – even </a:t>
            </a:r>
            <a:r>
              <a:rPr lang="en-GB" altLang="en-US" b="1" u="sng" dirty="0">
                <a:cs typeface="Arial" charset="0"/>
              </a:rPr>
              <a:t>during </a:t>
            </a:r>
            <a:r>
              <a:rPr lang="en-GB" altLang="en-US" dirty="0">
                <a:cs typeface="Arial" charset="0"/>
              </a:rPr>
              <a:t>sex</a:t>
            </a:r>
          </a:p>
          <a:p>
            <a:pPr eaLnBrk="1" hangingPunct="1"/>
            <a:endParaRPr lang="en-GB" altLang="en-US" dirty="0">
              <a:cs typeface="Arial" charset="0"/>
            </a:endParaRPr>
          </a:p>
          <a:p>
            <a:pPr marL="0" indent="0" eaLnBrk="1" hangingPunct="1">
              <a:buNone/>
            </a:pPr>
            <a:endParaRPr lang="en-GB" altLang="en-US" dirty="0">
              <a:cs typeface="Arial" charset="0"/>
            </a:endParaRPr>
          </a:p>
          <a:p>
            <a:pPr marL="0" indent="0">
              <a:buNone/>
            </a:pPr>
            <a:endParaRPr lang="en-GB" dirty="0"/>
          </a:p>
        </p:txBody>
      </p:sp>
      <p:sp>
        <p:nvSpPr>
          <p:cNvPr id="5" name="TextBox 4">
            <a:extLst>
              <a:ext uri="{FF2B5EF4-FFF2-40B4-BE49-F238E27FC236}">
                <a16:creationId xmlns:a16="http://schemas.microsoft.com/office/drawing/2014/main" id="{5EB37865-4E17-0C2F-E572-0D4BA7185B5B}"/>
              </a:ext>
            </a:extLst>
          </p:cNvPr>
          <p:cNvSpPr txBox="1"/>
          <p:nvPr/>
        </p:nvSpPr>
        <p:spPr>
          <a:xfrm>
            <a:off x="616470" y="209729"/>
            <a:ext cx="11318823" cy="1323439"/>
          </a:xfrm>
          <a:prstGeom prst="rect">
            <a:avLst/>
          </a:prstGeom>
          <a:noFill/>
        </p:spPr>
        <p:txBody>
          <a:bodyPr wrap="square">
            <a:spAutoFit/>
          </a:bodyPr>
          <a:lstStyle/>
          <a:p>
            <a:pPr marL="342900" indent="-342900">
              <a:spcAft>
                <a:spcPts val="400"/>
              </a:spcAft>
              <a:buAutoNum type="arabicPeriod"/>
            </a:pPr>
            <a:r>
              <a:rPr lang="en-GB" sz="4000" dirty="0">
                <a:latin typeface="Tahoma" panose="020B0604030504040204" pitchFamily="34" charset="0"/>
                <a:ea typeface="Tahoma" panose="020B0604030504040204" pitchFamily="34" charset="0"/>
                <a:cs typeface="Tahoma" panose="020B0604030504040204" pitchFamily="34" charset="0"/>
              </a:rPr>
              <a:t> Do I understand the impact of intoxication and impaired judgement on consent?</a:t>
            </a:r>
          </a:p>
        </p:txBody>
      </p:sp>
    </p:spTree>
    <p:extLst>
      <p:ext uri="{BB962C8B-B14F-4D97-AF65-F5344CB8AC3E}">
        <p14:creationId xmlns:p14="http://schemas.microsoft.com/office/powerpoint/2010/main" val="374589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EA13-3903-9387-9109-85FBE5CFDC44}"/>
              </a:ext>
            </a:extLst>
          </p:cNvPr>
          <p:cNvSpPr>
            <a:spLocks noGrp="1"/>
          </p:cNvSpPr>
          <p:nvPr>
            <p:ph type="title"/>
          </p:nvPr>
        </p:nvSpPr>
        <p:spPr>
          <a:xfrm>
            <a:off x="838200" y="119921"/>
            <a:ext cx="10515600" cy="881219"/>
          </a:xfrm>
        </p:spPr>
        <p:txBody>
          <a:bodyPr/>
          <a:lstStyle/>
          <a:p>
            <a:pPr algn="ctr"/>
            <a:r>
              <a:rPr lang="en-GB" b="1" dirty="0"/>
              <a:t>Drugs &amp; Alcohol</a:t>
            </a:r>
          </a:p>
        </p:txBody>
      </p:sp>
      <p:sp>
        <p:nvSpPr>
          <p:cNvPr id="3" name="Content Placeholder 2">
            <a:extLst>
              <a:ext uri="{FF2B5EF4-FFF2-40B4-BE49-F238E27FC236}">
                <a16:creationId xmlns:a16="http://schemas.microsoft.com/office/drawing/2014/main" id="{35D333FF-8B99-3E35-288C-97207412E86E}"/>
              </a:ext>
            </a:extLst>
          </p:cNvPr>
          <p:cNvSpPr>
            <a:spLocks noGrp="1"/>
          </p:cNvSpPr>
          <p:nvPr>
            <p:ph idx="1"/>
          </p:nvPr>
        </p:nvSpPr>
        <p:spPr>
          <a:xfrm>
            <a:off x="838200" y="1364105"/>
            <a:ext cx="10515600" cy="4812858"/>
          </a:xfrm>
        </p:spPr>
        <p:txBody>
          <a:bodyPr>
            <a:noAutofit/>
          </a:bodyPr>
          <a:lstStyle/>
          <a:p>
            <a:pPr marL="0" indent="0" algn="l" fontAlgn="base">
              <a:buNone/>
            </a:pPr>
            <a:r>
              <a:rPr lang="en-GB" sz="2300" b="0" i="0" dirty="0">
                <a:effectLst/>
                <a:latin typeface="+mj-lt"/>
              </a:rPr>
              <a:t>Alcohol often shakes us free of our anxieties, it can boost our confidence and lower inhibitions</a:t>
            </a:r>
          </a:p>
          <a:p>
            <a:pPr marL="0" indent="0" algn="l" fontAlgn="base">
              <a:buNone/>
            </a:pPr>
            <a:r>
              <a:rPr lang="en-GB" sz="2300" b="0" i="0" dirty="0">
                <a:effectLst/>
                <a:latin typeface="+mj-lt"/>
              </a:rPr>
              <a:t>So it’s not that surprising that many sexual situations involve alcohol.</a:t>
            </a:r>
          </a:p>
          <a:p>
            <a:pPr marL="0" indent="0" algn="l" fontAlgn="base">
              <a:buNone/>
            </a:pPr>
            <a:endParaRPr lang="en-GB" sz="2300" b="1" i="0" dirty="0">
              <a:effectLst/>
              <a:latin typeface="+mj-lt"/>
            </a:endParaRPr>
          </a:p>
          <a:p>
            <a:pPr marL="0" indent="0" algn="l" fontAlgn="base">
              <a:buNone/>
            </a:pPr>
            <a:r>
              <a:rPr lang="en-GB" sz="2300" b="1" dirty="0">
                <a:latin typeface="+mj-lt"/>
              </a:rPr>
              <a:t>“</a:t>
            </a:r>
            <a:r>
              <a:rPr lang="en-GB" sz="2300" b="1" i="0" dirty="0">
                <a:effectLst/>
                <a:latin typeface="+mj-lt"/>
              </a:rPr>
              <a:t>But what does that mean for consent?” – Discuss and be prepared to share</a:t>
            </a:r>
            <a:endParaRPr lang="en-GB" sz="2300" b="0" i="0" dirty="0">
              <a:effectLst/>
              <a:latin typeface="+mj-lt"/>
            </a:endParaRPr>
          </a:p>
          <a:p>
            <a:pPr fontAlgn="base"/>
            <a:r>
              <a:rPr lang="en-GB" sz="2300" b="0" i="0" dirty="0">
                <a:effectLst/>
                <a:latin typeface="+mj-lt"/>
              </a:rPr>
              <a:t>Legally, </a:t>
            </a:r>
            <a:r>
              <a:rPr lang="en-GB" sz="2300" b="0" i="0" u="none" strike="noStrike" dirty="0">
                <a:effectLst/>
                <a:latin typeface="+mj-lt"/>
              </a:rPr>
              <a:t>sexual consent</a:t>
            </a:r>
            <a:r>
              <a:rPr lang="en-GB" sz="2300" b="0" i="0" dirty="0">
                <a:effectLst/>
                <a:latin typeface="+mj-lt"/>
              </a:rPr>
              <a:t> means that a person </a:t>
            </a:r>
            <a:r>
              <a:rPr lang="en-GB" sz="2300" b="0" i="0" u="sng" dirty="0">
                <a:effectLst/>
                <a:latin typeface="+mj-lt"/>
              </a:rPr>
              <a:t>freely agrees </a:t>
            </a:r>
            <a:r>
              <a:rPr lang="en-GB" sz="2300" b="0" i="0" dirty="0">
                <a:effectLst/>
                <a:latin typeface="+mj-lt"/>
              </a:rPr>
              <a:t>to </a:t>
            </a:r>
            <a:r>
              <a:rPr lang="en-GB" sz="2300" b="0" i="0" u="sng" dirty="0">
                <a:effectLst/>
                <a:latin typeface="+mj-lt"/>
              </a:rPr>
              <a:t>sexual activity</a:t>
            </a:r>
            <a:r>
              <a:rPr lang="en-GB" sz="2300" b="0" i="0" dirty="0">
                <a:effectLst/>
                <a:latin typeface="+mj-lt"/>
              </a:rPr>
              <a:t>. That includes the ability to make a choice.</a:t>
            </a:r>
          </a:p>
          <a:p>
            <a:pPr fontAlgn="base"/>
            <a:r>
              <a:rPr lang="en-GB" sz="2300" b="0" i="0" dirty="0">
                <a:effectLst/>
                <a:latin typeface="+mj-lt"/>
              </a:rPr>
              <a:t>Alcohol and drugs </a:t>
            </a:r>
            <a:r>
              <a:rPr lang="en-GB" sz="2300" b="0" i="0" u="sng" dirty="0">
                <a:effectLst/>
                <a:latin typeface="+mj-lt"/>
              </a:rPr>
              <a:t>can</a:t>
            </a:r>
            <a:r>
              <a:rPr lang="en-GB" sz="2300" b="0" i="0" dirty="0">
                <a:effectLst/>
                <a:latin typeface="+mj-lt"/>
              </a:rPr>
              <a:t> take away that ability to make a choice because they take away our understanding of a situation.</a:t>
            </a:r>
          </a:p>
          <a:p>
            <a:pPr fontAlgn="base"/>
            <a:r>
              <a:rPr lang="en-GB" sz="2300" b="0" i="0" dirty="0">
                <a:effectLst/>
                <a:latin typeface="+mj-lt"/>
              </a:rPr>
              <a:t>Unfortunately, there’s no magic number of drinks that means sex remains consensual. Everyone has varying tolerances of alcohol, and it affects us all differently</a:t>
            </a:r>
          </a:p>
          <a:p>
            <a:endParaRPr lang="en-GB" sz="2300" dirty="0">
              <a:latin typeface="+mj-lt"/>
            </a:endParaRPr>
          </a:p>
        </p:txBody>
      </p:sp>
    </p:spTree>
    <p:extLst>
      <p:ext uri="{BB962C8B-B14F-4D97-AF65-F5344CB8AC3E}">
        <p14:creationId xmlns:p14="http://schemas.microsoft.com/office/powerpoint/2010/main" val="418348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DA71B-7F35-2248-9AFB-55526AC40A0C}"/>
              </a:ext>
            </a:extLst>
          </p:cNvPr>
          <p:cNvSpPr>
            <a:spLocks noGrp="1"/>
          </p:cNvSpPr>
          <p:nvPr>
            <p:ph type="title"/>
          </p:nvPr>
        </p:nvSpPr>
        <p:spPr>
          <a:xfrm>
            <a:off x="838200" y="163286"/>
            <a:ext cx="10515600" cy="906917"/>
          </a:xfrm>
        </p:spPr>
        <p:txBody>
          <a:bodyPr>
            <a:noAutofit/>
          </a:bodyPr>
          <a:lstStyle/>
          <a:p>
            <a:pPr algn="ctr"/>
            <a:r>
              <a:rPr lang="en-GB" sz="3000" b="1" i="0">
                <a:effectLst/>
              </a:rPr>
              <a:t>“How do I know that someone is too drunk to consent to sex?”</a:t>
            </a:r>
            <a:endParaRPr lang="en-GB" sz="3000"/>
          </a:p>
        </p:txBody>
      </p:sp>
      <p:sp>
        <p:nvSpPr>
          <p:cNvPr id="3" name="Content Placeholder 2">
            <a:extLst>
              <a:ext uri="{FF2B5EF4-FFF2-40B4-BE49-F238E27FC236}">
                <a16:creationId xmlns:a16="http://schemas.microsoft.com/office/drawing/2014/main" id="{8162623F-0810-9C1C-97DC-AF5124BC8563}"/>
              </a:ext>
            </a:extLst>
          </p:cNvPr>
          <p:cNvSpPr>
            <a:spLocks noGrp="1"/>
          </p:cNvSpPr>
          <p:nvPr>
            <p:ph idx="1"/>
          </p:nvPr>
        </p:nvSpPr>
        <p:spPr>
          <a:xfrm>
            <a:off x="359764" y="1217160"/>
            <a:ext cx="11674393" cy="5346926"/>
          </a:xfrm>
        </p:spPr>
        <p:txBody>
          <a:bodyPr>
            <a:noAutofit/>
          </a:bodyPr>
          <a:lstStyle/>
          <a:p>
            <a:pPr marL="0" indent="0" algn="l" fontAlgn="base">
              <a:buNone/>
            </a:pPr>
            <a:r>
              <a:rPr lang="en-GB" sz="2400" b="0" i="0" dirty="0">
                <a:effectLst/>
                <a:latin typeface="+mj-lt"/>
              </a:rPr>
              <a:t>Here are some definite signs that someone </a:t>
            </a:r>
            <a:r>
              <a:rPr lang="en-GB" sz="2400" b="1" i="0" dirty="0">
                <a:effectLst/>
                <a:latin typeface="+mj-lt"/>
              </a:rPr>
              <a:t>does not have the capacity to consent</a:t>
            </a:r>
            <a:r>
              <a:rPr lang="en-GB" sz="2400" b="0" i="0" dirty="0">
                <a:effectLst/>
                <a:latin typeface="+mj-lt"/>
              </a:rPr>
              <a:t> to sexual activity:</a:t>
            </a:r>
          </a:p>
          <a:p>
            <a:pPr marL="0" indent="0" algn="l" fontAlgn="base">
              <a:buNone/>
            </a:pPr>
            <a:endParaRPr lang="en-GB" sz="2400" b="0" i="0" dirty="0">
              <a:effectLst/>
              <a:latin typeface="+mj-lt"/>
            </a:endParaRPr>
          </a:p>
          <a:p>
            <a:pPr algn="l" fontAlgn="base">
              <a:spcBef>
                <a:spcPts val="600"/>
              </a:spcBef>
            </a:pPr>
            <a:r>
              <a:rPr lang="en-GB" sz="2400" b="0" i="0" dirty="0">
                <a:effectLst/>
                <a:latin typeface="+mj-lt"/>
              </a:rPr>
              <a:t>Slurred speech</a:t>
            </a:r>
          </a:p>
          <a:p>
            <a:pPr algn="l" fontAlgn="base">
              <a:spcBef>
                <a:spcPts val="600"/>
              </a:spcBef>
            </a:pPr>
            <a:r>
              <a:rPr lang="en-GB" sz="2400" dirty="0">
                <a:latin typeface="+mj-lt"/>
              </a:rPr>
              <a:t>Reduced bodily control</a:t>
            </a:r>
          </a:p>
          <a:p>
            <a:pPr algn="l" fontAlgn="base">
              <a:spcBef>
                <a:spcPts val="600"/>
              </a:spcBef>
            </a:pPr>
            <a:r>
              <a:rPr lang="en-GB" sz="2400" b="0" i="0" dirty="0">
                <a:effectLst/>
                <a:latin typeface="+mj-lt"/>
              </a:rPr>
              <a:t>Blackouts</a:t>
            </a:r>
          </a:p>
          <a:p>
            <a:pPr algn="l" fontAlgn="base">
              <a:spcBef>
                <a:spcPts val="600"/>
              </a:spcBef>
            </a:pPr>
            <a:r>
              <a:rPr lang="en-GB" sz="2400" dirty="0">
                <a:latin typeface="+mj-lt"/>
              </a:rPr>
              <a:t>Confusion </a:t>
            </a:r>
          </a:p>
          <a:p>
            <a:pPr algn="l" fontAlgn="base">
              <a:spcBef>
                <a:spcPts val="600"/>
              </a:spcBef>
            </a:pPr>
            <a:endParaRPr lang="en-GB" sz="2400" b="0" i="0" dirty="0">
              <a:effectLst/>
              <a:latin typeface="+mj-lt"/>
            </a:endParaRPr>
          </a:p>
          <a:p>
            <a:pPr marL="0" indent="0" algn="l" fontAlgn="base">
              <a:buNone/>
            </a:pPr>
            <a:r>
              <a:rPr lang="en-GB" sz="2400" b="0" i="0" dirty="0">
                <a:effectLst/>
                <a:latin typeface="+mj-lt"/>
              </a:rPr>
              <a:t>Someone may appear fine whilst the drink is still affecting their decision-making. It’s also very important to remember that just because someone initiates sex, it doesn’t mean that they’re necessarily thinking clearly.</a:t>
            </a:r>
          </a:p>
          <a:p>
            <a:pPr marL="0" indent="0" algn="l" fontAlgn="base">
              <a:buNone/>
            </a:pPr>
            <a:endParaRPr lang="en-GB" sz="2000" b="1" i="0" dirty="0">
              <a:effectLst/>
              <a:latin typeface="+mj-lt"/>
            </a:endParaRPr>
          </a:p>
        </p:txBody>
      </p:sp>
    </p:spTree>
    <p:extLst>
      <p:ext uri="{BB962C8B-B14F-4D97-AF65-F5344CB8AC3E}">
        <p14:creationId xmlns:p14="http://schemas.microsoft.com/office/powerpoint/2010/main" val="425451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C1C2F-9659-C912-7F6E-14A74A467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1525E-03C1-27DC-C60A-93F4EAF7C13B}"/>
              </a:ext>
            </a:extLst>
          </p:cNvPr>
          <p:cNvSpPr>
            <a:spLocks noGrp="1"/>
          </p:cNvSpPr>
          <p:nvPr>
            <p:ph type="title"/>
          </p:nvPr>
        </p:nvSpPr>
        <p:spPr>
          <a:xfrm>
            <a:off x="838200" y="478079"/>
            <a:ext cx="10515600" cy="906917"/>
          </a:xfrm>
        </p:spPr>
        <p:txBody>
          <a:bodyPr>
            <a:noAutofit/>
          </a:bodyPr>
          <a:lstStyle/>
          <a:p>
            <a:pPr fontAlgn="base"/>
            <a:r>
              <a:rPr lang="en-GB" sz="3200" b="1" dirty="0"/>
              <a:t>“So, even if they want to have sex with me, I can’t just say yes?”</a:t>
            </a:r>
            <a:endParaRPr lang="en-GB" sz="3200" dirty="0"/>
          </a:p>
        </p:txBody>
      </p:sp>
      <p:sp>
        <p:nvSpPr>
          <p:cNvPr id="3" name="Content Placeholder 2">
            <a:extLst>
              <a:ext uri="{FF2B5EF4-FFF2-40B4-BE49-F238E27FC236}">
                <a16:creationId xmlns:a16="http://schemas.microsoft.com/office/drawing/2014/main" id="{D7B40756-96F8-D46B-7C78-B40764F9EA91}"/>
              </a:ext>
            </a:extLst>
          </p:cNvPr>
          <p:cNvSpPr>
            <a:spLocks noGrp="1"/>
          </p:cNvSpPr>
          <p:nvPr>
            <p:ph idx="1"/>
          </p:nvPr>
        </p:nvSpPr>
        <p:spPr>
          <a:xfrm>
            <a:off x="359764" y="1918740"/>
            <a:ext cx="11674393" cy="4645345"/>
          </a:xfrm>
        </p:spPr>
        <p:txBody>
          <a:bodyPr>
            <a:noAutofit/>
          </a:bodyPr>
          <a:lstStyle/>
          <a:p>
            <a:pPr marL="0" indent="0" algn="l" fontAlgn="base">
              <a:buNone/>
            </a:pPr>
            <a:endParaRPr lang="en-GB" sz="2000" b="1" i="0" dirty="0">
              <a:effectLst/>
              <a:latin typeface="+mj-lt"/>
            </a:endParaRPr>
          </a:p>
          <a:p>
            <a:pPr algn="l" fontAlgn="base"/>
            <a:r>
              <a:rPr lang="en-GB" sz="2400" b="0" i="0" dirty="0">
                <a:effectLst/>
                <a:latin typeface="+mj-lt"/>
              </a:rPr>
              <a:t>The law is clear that if someone’s ability to consent is </a:t>
            </a:r>
            <a:r>
              <a:rPr lang="en-GB" sz="2400" b="1" i="0" dirty="0">
                <a:effectLst/>
                <a:latin typeface="+mj-lt"/>
              </a:rPr>
              <a:t>hindered</a:t>
            </a:r>
            <a:r>
              <a:rPr lang="en-GB" sz="2400" b="0" i="0" dirty="0">
                <a:effectLst/>
                <a:latin typeface="+mj-lt"/>
              </a:rPr>
              <a:t> by alcohol or drugs, they can’t give consent.</a:t>
            </a:r>
          </a:p>
          <a:p>
            <a:pPr algn="l" fontAlgn="base"/>
            <a:endParaRPr lang="en-GB" sz="2400" b="0" i="0" dirty="0">
              <a:effectLst/>
              <a:latin typeface="+mj-lt"/>
            </a:endParaRPr>
          </a:p>
          <a:p>
            <a:pPr algn="l" fontAlgn="base"/>
            <a:r>
              <a:rPr lang="en-GB" sz="2400" b="0" i="0" dirty="0">
                <a:effectLst/>
                <a:latin typeface="+mj-lt"/>
              </a:rPr>
              <a:t>But, more than the legal side of it, sex is about </a:t>
            </a:r>
            <a:r>
              <a:rPr lang="en-GB" sz="2400" b="1" i="0" dirty="0">
                <a:effectLst/>
                <a:latin typeface="+mj-lt"/>
              </a:rPr>
              <a:t>pleasure for everyone involved, </a:t>
            </a:r>
            <a:r>
              <a:rPr lang="en-GB" sz="2400" b="0" i="0" dirty="0">
                <a:effectLst/>
                <a:latin typeface="+mj-lt"/>
              </a:rPr>
              <a:t>which is down to communication.</a:t>
            </a:r>
          </a:p>
          <a:p>
            <a:pPr algn="l" fontAlgn="base"/>
            <a:endParaRPr lang="en-GB" sz="2400" b="0" i="0" dirty="0">
              <a:effectLst/>
              <a:latin typeface="+mj-lt"/>
            </a:endParaRPr>
          </a:p>
          <a:p>
            <a:pPr algn="l" fontAlgn="base"/>
            <a:r>
              <a:rPr lang="en-GB" sz="2400" b="0" i="0" dirty="0">
                <a:effectLst/>
                <a:latin typeface="+mj-lt"/>
              </a:rPr>
              <a:t>Alcohol affects our </a:t>
            </a:r>
            <a:r>
              <a:rPr lang="en-GB" sz="2400" b="1" i="0" dirty="0">
                <a:effectLst/>
                <a:latin typeface="+mj-lt"/>
              </a:rPr>
              <a:t>communication skills: </a:t>
            </a:r>
            <a:r>
              <a:rPr lang="en-GB" sz="2400" b="0" i="0" dirty="0">
                <a:effectLst/>
                <a:latin typeface="+mj-lt"/>
              </a:rPr>
              <a:t>how we read other people, how we express ourselves, how we say yes or no.</a:t>
            </a:r>
          </a:p>
        </p:txBody>
      </p:sp>
    </p:spTree>
    <p:extLst>
      <p:ext uri="{BB962C8B-B14F-4D97-AF65-F5344CB8AC3E}">
        <p14:creationId xmlns:p14="http://schemas.microsoft.com/office/powerpoint/2010/main" val="243405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688A8-1AF8-E7A5-6291-F63312725FC3}"/>
              </a:ext>
            </a:extLst>
          </p:cNvPr>
          <p:cNvSpPr>
            <a:spLocks noGrp="1"/>
          </p:cNvSpPr>
          <p:nvPr>
            <p:ph type="title"/>
          </p:nvPr>
        </p:nvSpPr>
        <p:spPr/>
        <p:txBody>
          <a:bodyPr>
            <a:noAutofit/>
          </a:bodyPr>
          <a:lstStyle/>
          <a:p>
            <a:r>
              <a:rPr lang="en-GB" sz="3200" b="1" i="0" dirty="0">
                <a:effectLst/>
              </a:rPr>
              <a:t>“So, basically, I can’t have sex at all if either of us have been drinking?”</a:t>
            </a:r>
            <a:br>
              <a:rPr lang="en-GB" sz="3600" b="0" i="0" dirty="0">
                <a:effectLst/>
              </a:rPr>
            </a:br>
            <a:endParaRPr lang="en-GB" sz="3600" dirty="0"/>
          </a:p>
        </p:txBody>
      </p:sp>
      <p:sp>
        <p:nvSpPr>
          <p:cNvPr id="3" name="Content Placeholder 2">
            <a:extLst>
              <a:ext uri="{FF2B5EF4-FFF2-40B4-BE49-F238E27FC236}">
                <a16:creationId xmlns:a16="http://schemas.microsoft.com/office/drawing/2014/main" id="{C4128D3A-0FD1-2835-19C0-778B0A625F49}"/>
              </a:ext>
            </a:extLst>
          </p:cNvPr>
          <p:cNvSpPr>
            <a:spLocks noGrp="1"/>
          </p:cNvSpPr>
          <p:nvPr>
            <p:ph idx="1"/>
          </p:nvPr>
        </p:nvSpPr>
        <p:spPr>
          <a:xfrm>
            <a:off x="464695" y="1514007"/>
            <a:ext cx="10889105" cy="5148050"/>
          </a:xfrm>
        </p:spPr>
        <p:txBody>
          <a:bodyPr>
            <a:normAutofit/>
          </a:bodyPr>
          <a:lstStyle/>
          <a:p>
            <a:pPr marL="0" indent="0" fontAlgn="base">
              <a:buNone/>
            </a:pPr>
            <a:r>
              <a:rPr lang="en-GB" sz="2000" b="0" i="0" dirty="0">
                <a:effectLst/>
                <a:latin typeface="+mj-lt"/>
              </a:rPr>
              <a:t>It isn’t that clear cut. Basically, it’s about being aware of how alcohol affects you and others. It changes our abilities to communicate and read each other’s body. People’s behaviour can change very quickly when under the influence of alcohol. We can go from seemingly hyper-alert and in full control, to unconscious or confused.</a:t>
            </a:r>
          </a:p>
          <a:p>
            <a:pPr marL="0" indent="0" fontAlgn="base">
              <a:buNone/>
            </a:pPr>
            <a:endParaRPr lang="en-GB" sz="2000" b="0" i="0" dirty="0">
              <a:effectLst/>
              <a:latin typeface="+mj-lt"/>
            </a:endParaRPr>
          </a:p>
          <a:p>
            <a:pPr marL="0" indent="0" algn="l" fontAlgn="base">
              <a:buNone/>
            </a:pPr>
            <a:r>
              <a:rPr lang="en-GB" sz="2000" b="0" i="0" dirty="0">
                <a:effectLst/>
                <a:latin typeface="+mj-lt"/>
              </a:rPr>
              <a:t>If you think you might be too drunk to pick up on someone’s signals, then it’s best to </a:t>
            </a:r>
            <a:r>
              <a:rPr lang="en-GB" sz="2000" b="0" i="0" u="sng" dirty="0">
                <a:effectLst/>
                <a:latin typeface="+mj-lt"/>
              </a:rPr>
              <a:t>pause</a:t>
            </a:r>
            <a:r>
              <a:rPr lang="en-GB" sz="2000" b="0" i="0" dirty="0">
                <a:effectLst/>
                <a:latin typeface="+mj-lt"/>
              </a:rPr>
              <a:t>. It’s okay to say that you feel too drunk and need to sober up first. Or suggest they sober up. Or it may be best if you both take a time out. </a:t>
            </a:r>
          </a:p>
          <a:p>
            <a:pPr marL="0" indent="0" algn="l" fontAlgn="base">
              <a:buNone/>
            </a:pPr>
            <a:endParaRPr lang="en-GB" sz="2000" b="0" i="0" dirty="0">
              <a:effectLst/>
              <a:latin typeface="+mj-lt"/>
            </a:endParaRPr>
          </a:p>
          <a:p>
            <a:pPr marL="0" indent="0" algn="l" fontAlgn="base">
              <a:buNone/>
            </a:pPr>
            <a:r>
              <a:rPr lang="en-GB" sz="2000" b="1" i="0" dirty="0">
                <a:effectLst/>
                <a:latin typeface="+mj-lt"/>
              </a:rPr>
              <a:t>Remember: anyone can withdraw consent at any point. </a:t>
            </a:r>
            <a:r>
              <a:rPr lang="en-GB" sz="2000" b="0" i="0" dirty="0">
                <a:effectLst/>
                <a:latin typeface="+mj-lt"/>
              </a:rPr>
              <a:t>People can say no </a:t>
            </a:r>
            <a:r>
              <a:rPr lang="en-GB" sz="2000" b="0" i="0" u="none" strike="noStrike" dirty="0">
                <a:effectLst/>
                <a:latin typeface="+mj-lt"/>
              </a:rPr>
              <a:t>at any time</a:t>
            </a:r>
            <a:r>
              <a:rPr lang="en-GB" sz="2000" b="0" i="0" dirty="0">
                <a:effectLst/>
                <a:latin typeface="+mj-lt"/>
              </a:rPr>
              <a:t>, even if you are mid-fumbling. More than that, if someone seems unsure, reluctant or silent, then </a:t>
            </a:r>
            <a:r>
              <a:rPr lang="en-GB" sz="2000" b="1" i="0" dirty="0">
                <a:effectLst/>
                <a:latin typeface="+mj-lt"/>
              </a:rPr>
              <a:t>stop</a:t>
            </a:r>
            <a:r>
              <a:rPr lang="en-GB" sz="2000" b="0" i="0" dirty="0">
                <a:effectLst/>
                <a:latin typeface="+mj-lt"/>
              </a:rPr>
              <a:t> and check if they’re okay. It’s okay to explain that you’ve stopped because you feel they’re too drunk and you’re </a:t>
            </a:r>
            <a:r>
              <a:rPr lang="en-GB" sz="2000" b="1" i="0" dirty="0">
                <a:effectLst/>
                <a:latin typeface="+mj-lt"/>
              </a:rPr>
              <a:t>not sure </a:t>
            </a:r>
            <a:r>
              <a:rPr lang="en-GB" sz="2000" b="0" i="0" dirty="0">
                <a:effectLst/>
                <a:latin typeface="+mj-lt"/>
              </a:rPr>
              <a:t>sex is what they want.</a:t>
            </a:r>
          </a:p>
          <a:p>
            <a:pPr marL="0" indent="0" algn="l" fontAlgn="base">
              <a:buNone/>
            </a:pPr>
            <a:endParaRPr lang="en-GB" sz="1800" b="0" i="0" dirty="0">
              <a:effectLst/>
              <a:latin typeface="+mj-lt"/>
            </a:endParaRPr>
          </a:p>
          <a:p>
            <a:pPr marL="0" indent="0" algn="ctr" fontAlgn="base">
              <a:buNone/>
            </a:pPr>
            <a:r>
              <a:rPr lang="en-GB" sz="2400" b="0" i="0" dirty="0">
                <a:effectLst/>
                <a:latin typeface="+mj-lt"/>
              </a:rPr>
              <a:t>Alcohol and consent… it’s all about the ability to </a:t>
            </a:r>
            <a:r>
              <a:rPr lang="en-GB" sz="2400" b="1" i="0" dirty="0">
                <a:effectLst/>
                <a:latin typeface="+mj-lt"/>
              </a:rPr>
              <a:t>communicate!</a:t>
            </a:r>
          </a:p>
          <a:p>
            <a:pPr marL="0" indent="0" algn="l" fontAlgn="base">
              <a:buNone/>
            </a:pPr>
            <a:endParaRPr lang="en-GB" sz="1800" b="0" i="0" dirty="0">
              <a:effectLst/>
              <a:latin typeface="+mj-lt"/>
            </a:endParaRPr>
          </a:p>
          <a:p>
            <a:pPr marL="0" indent="0">
              <a:buNone/>
            </a:pPr>
            <a:endParaRPr lang="en-GB" sz="1800" dirty="0">
              <a:latin typeface="+mj-lt"/>
            </a:endParaRPr>
          </a:p>
        </p:txBody>
      </p:sp>
    </p:spTree>
    <p:extLst>
      <p:ext uri="{BB962C8B-B14F-4D97-AF65-F5344CB8AC3E}">
        <p14:creationId xmlns:p14="http://schemas.microsoft.com/office/powerpoint/2010/main" val="385670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73A6-2327-610F-ECBD-3516A0947F27}"/>
              </a:ext>
            </a:extLst>
          </p:cNvPr>
          <p:cNvSpPr>
            <a:spLocks noGrp="1"/>
          </p:cNvSpPr>
          <p:nvPr>
            <p:ph type="title"/>
          </p:nvPr>
        </p:nvSpPr>
        <p:spPr/>
        <p:txBody>
          <a:bodyPr/>
          <a:lstStyle/>
          <a:p>
            <a:r>
              <a:rPr lang="en-GB" dirty="0"/>
              <a:t>Summarise:</a:t>
            </a:r>
          </a:p>
        </p:txBody>
      </p:sp>
      <p:sp>
        <p:nvSpPr>
          <p:cNvPr id="3" name="Content Placeholder 2">
            <a:extLst>
              <a:ext uri="{FF2B5EF4-FFF2-40B4-BE49-F238E27FC236}">
                <a16:creationId xmlns:a16="http://schemas.microsoft.com/office/drawing/2014/main" id="{DFE5619B-6A80-F0DD-C084-9C6BDB33518F}"/>
              </a:ext>
            </a:extLst>
          </p:cNvPr>
          <p:cNvSpPr>
            <a:spLocks noGrp="1"/>
          </p:cNvSpPr>
          <p:nvPr>
            <p:ph idx="1"/>
          </p:nvPr>
        </p:nvSpPr>
        <p:spPr/>
        <p:txBody>
          <a:bodyPr/>
          <a:lstStyle/>
          <a:p>
            <a:pPr marL="0" indent="0">
              <a:buNone/>
            </a:pPr>
            <a:r>
              <a:rPr lang="en-GB" dirty="0"/>
              <a:t>In a single paragraph, summarise what you have just learned about how Drugs and Alcohol link to giving and receiving sexual consent. </a:t>
            </a:r>
          </a:p>
        </p:txBody>
      </p:sp>
    </p:spTree>
    <p:extLst>
      <p:ext uri="{BB962C8B-B14F-4D97-AF65-F5344CB8AC3E}">
        <p14:creationId xmlns:p14="http://schemas.microsoft.com/office/powerpoint/2010/main" val="1983618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F1589-8CD3-BB8D-BE4F-B618FCF296C6}"/>
              </a:ext>
            </a:extLst>
          </p:cNvPr>
          <p:cNvSpPr>
            <a:spLocks noGrp="1"/>
          </p:cNvSpPr>
          <p:nvPr>
            <p:ph type="title"/>
          </p:nvPr>
        </p:nvSpPr>
        <p:spPr>
          <a:xfrm>
            <a:off x="541519" y="606086"/>
            <a:ext cx="11108961" cy="1325563"/>
          </a:xfrm>
        </p:spPr>
        <p:txBody>
          <a:bodyPr>
            <a:normAutofit fontScale="90000"/>
          </a:bodyPr>
          <a:lstStyle/>
          <a:p>
            <a:pPr>
              <a:spcAft>
                <a:spcPts val="900"/>
              </a:spcAft>
            </a:pPr>
            <a:r>
              <a:rPr lang="en-GB" sz="4000" dirty="0">
                <a:latin typeface="Tahoma" panose="020B0604030504040204" pitchFamily="34" charset="0"/>
                <a:ea typeface="Tahoma" panose="020B0604030504040204" pitchFamily="34" charset="0"/>
                <a:cs typeface="Tahoma" panose="020B0604030504040204" pitchFamily="34" charset="0"/>
              </a:rPr>
              <a:t>2. Do I know the UK laws surrounding sexual activity?</a:t>
            </a:r>
            <a:br>
              <a:rPr lang="en-GB" dirty="0">
                <a:latin typeface="Tahoma" panose="020B0604030504040204" pitchFamily="34" charset="0"/>
                <a:ea typeface="Tahoma" panose="020B0604030504040204" pitchFamily="34" charset="0"/>
                <a:cs typeface="Tahoma" panose="020B0604030504040204" pitchFamily="34" charset="0"/>
              </a:rPr>
            </a:br>
            <a:br>
              <a:rPr lang="en-GB" dirty="0">
                <a:latin typeface="Tahoma" panose="020B0604030504040204" pitchFamily="34" charset="0"/>
                <a:ea typeface="Tahoma" panose="020B0604030504040204" pitchFamily="34" charset="0"/>
                <a:cs typeface="Tahoma" panose="020B0604030504040204" pitchFamily="34" charset="0"/>
              </a:rPr>
            </a:br>
            <a:r>
              <a:rPr lang="en-GB" b="1" dirty="0">
                <a:latin typeface="Tahoma" panose="020B0604030504040204" pitchFamily="34" charset="0"/>
                <a:ea typeface="Tahoma" panose="020B0604030504040204" pitchFamily="34" charset="0"/>
                <a:cs typeface="Tahoma" panose="020B0604030504040204" pitchFamily="34" charset="0"/>
              </a:rPr>
              <a:t>True or False:</a:t>
            </a:r>
            <a:endParaRPr lang="en-GB" b="1" dirty="0"/>
          </a:p>
        </p:txBody>
      </p:sp>
      <p:sp>
        <p:nvSpPr>
          <p:cNvPr id="4" name="Content Placeholder 2">
            <a:extLst>
              <a:ext uri="{FF2B5EF4-FFF2-40B4-BE49-F238E27FC236}">
                <a16:creationId xmlns:a16="http://schemas.microsoft.com/office/drawing/2014/main" id="{0DC88833-D4FD-D495-8BD2-3277C231D937}"/>
              </a:ext>
            </a:extLst>
          </p:cNvPr>
          <p:cNvSpPr>
            <a:spLocks noGrp="1"/>
          </p:cNvSpPr>
          <p:nvPr>
            <p:ph idx="1"/>
          </p:nvPr>
        </p:nvSpPr>
        <p:spPr>
          <a:xfrm>
            <a:off x="943131" y="2125428"/>
            <a:ext cx="10515600" cy="4351338"/>
          </a:xfrm>
        </p:spPr>
        <p:txBody>
          <a:bodyPr>
            <a:normAutofit fontScale="85000" lnSpcReduction="10000"/>
          </a:bodyPr>
          <a:lstStyle/>
          <a:p>
            <a:pPr marL="514350" indent="-514350" algn="l" rtl="0" fontAlgn="base">
              <a:lnSpc>
                <a:spcPct val="120000"/>
              </a:lnSpc>
              <a:spcBef>
                <a:spcPts val="400"/>
              </a:spcBef>
              <a:buFont typeface="+mj-lt"/>
              <a:buAutoNum type="arabicPeriod"/>
            </a:pPr>
            <a:r>
              <a:rPr lang="en-GB" sz="2800" b="0" i="0" dirty="0">
                <a:solidFill>
                  <a:srgbClr val="000000"/>
                </a:solidFill>
                <a:effectLst/>
                <a:latin typeface="+mj-lt"/>
              </a:rPr>
              <a:t>If brought to police attention, anyone under the age of 16 known to be having sex will be prosecuted. </a:t>
            </a:r>
          </a:p>
          <a:p>
            <a:pPr marL="514350" indent="-514350" algn="l" rtl="0" fontAlgn="base">
              <a:lnSpc>
                <a:spcPct val="120000"/>
              </a:lnSpc>
              <a:spcBef>
                <a:spcPts val="400"/>
              </a:spcBef>
              <a:buFont typeface="+mj-lt"/>
              <a:buAutoNum type="arabicPeriod"/>
            </a:pPr>
            <a:r>
              <a:rPr lang="en-GB" sz="2800" b="0" i="0" dirty="0">
                <a:solidFill>
                  <a:srgbClr val="000000"/>
                </a:solidFill>
                <a:effectLst/>
                <a:latin typeface="+mj-lt"/>
              </a:rPr>
              <a:t>The legal age of consent applies only to penetrative sex</a:t>
            </a:r>
          </a:p>
          <a:p>
            <a:pPr marL="514350" indent="-514350" algn="l" rtl="0" fontAlgn="base">
              <a:lnSpc>
                <a:spcPct val="120000"/>
              </a:lnSpc>
              <a:spcBef>
                <a:spcPts val="400"/>
              </a:spcBef>
              <a:buFont typeface="+mj-lt"/>
              <a:buAutoNum type="arabicPeriod"/>
            </a:pPr>
            <a:r>
              <a:rPr lang="en-GB" sz="2800" b="0" i="0" dirty="0">
                <a:effectLst/>
                <a:latin typeface="+mj-lt"/>
              </a:rPr>
              <a:t>Recording, keeping or distributing images of anyone under 18 is illegal.</a:t>
            </a:r>
          </a:p>
          <a:p>
            <a:pPr marL="514350" indent="-514350" algn="l" rtl="0" fontAlgn="base">
              <a:lnSpc>
                <a:spcPct val="120000"/>
              </a:lnSpc>
              <a:spcBef>
                <a:spcPts val="400"/>
              </a:spcBef>
              <a:buFont typeface="+mj-lt"/>
              <a:buAutoNum type="arabicPeriod"/>
            </a:pPr>
            <a:r>
              <a:rPr lang="en-GB" sz="2800" b="0" i="0" dirty="0">
                <a:effectLst/>
                <a:latin typeface="+mj-lt"/>
              </a:rPr>
              <a:t>Any sexual activity without consent is considered sexual violence.</a:t>
            </a:r>
          </a:p>
          <a:p>
            <a:pPr marL="514350" indent="-514350" algn="l" rtl="0" fontAlgn="base">
              <a:lnSpc>
                <a:spcPct val="120000"/>
              </a:lnSpc>
              <a:spcBef>
                <a:spcPts val="400"/>
              </a:spcBef>
              <a:buFont typeface="+mj-lt"/>
              <a:buAutoNum type="arabicPeriod"/>
            </a:pPr>
            <a:r>
              <a:rPr lang="en-GB" sz="2800" b="0" i="0" dirty="0">
                <a:effectLst/>
                <a:latin typeface="+mj-lt"/>
              </a:rPr>
              <a:t>Any sexual activity with someone under 16 is assault/rape</a:t>
            </a:r>
          </a:p>
          <a:p>
            <a:pPr marL="514350" indent="-514350" algn="l" rtl="0" fontAlgn="base">
              <a:lnSpc>
                <a:spcPct val="120000"/>
              </a:lnSpc>
              <a:spcBef>
                <a:spcPts val="400"/>
              </a:spcBef>
              <a:buFont typeface="+mj-lt"/>
              <a:buAutoNum type="arabicPeriod"/>
            </a:pPr>
            <a:r>
              <a:rPr lang="en-GB" dirty="0">
                <a:latin typeface="+mj-lt"/>
              </a:rPr>
              <a:t>The law considers you a child until you are 16</a:t>
            </a:r>
          </a:p>
          <a:p>
            <a:pPr marL="514350" indent="-514350" fontAlgn="base">
              <a:lnSpc>
                <a:spcPct val="120000"/>
              </a:lnSpc>
              <a:spcBef>
                <a:spcPts val="400"/>
              </a:spcBef>
              <a:buFont typeface="+mj-lt"/>
              <a:buAutoNum type="arabicPeriod"/>
            </a:pPr>
            <a:r>
              <a:rPr lang="en-GB" sz="2800" b="0" i="0" dirty="0">
                <a:effectLst/>
                <a:latin typeface="+mj-lt"/>
              </a:rPr>
              <a:t>It </a:t>
            </a:r>
            <a:r>
              <a:rPr lang="en-GB" dirty="0">
                <a:latin typeface="+mj-lt"/>
              </a:rPr>
              <a:t>is illegal for an 18+ person </a:t>
            </a:r>
            <a:r>
              <a:rPr lang="en-GB" sz="2800" b="0" i="0" dirty="0">
                <a:effectLst/>
                <a:latin typeface="+mj-lt"/>
              </a:rPr>
              <a:t>to have sex with someone who is 16/17 if they are in a position of power or authority, e.g. Doctor &amp; patient</a:t>
            </a:r>
          </a:p>
          <a:p>
            <a:pPr marL="0" indent="0">
              <a:buNone/>
            </a:pPr>
            <a:endParaRPr lang="en-GB" dirty="0">
              <a:latin typeface="+mj-lt"/>
            </a:endParaRPr>
          </a:p>
        </p:txBody>
      </p:sp>
    </p:spTree>
    <p:extLst>
      <p:ext uri="{BB962C8B-B14F-4D97-AF65-F5344CB8AC3E}">
        <p14:creationId xmlns:p14="http://schemas.microsoft.com/office/powerpoint/2010/main" val="717652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6670-08AC-C2F3-17C1-25F171F29140}"/>
              </a:ext>
            </a:extLst>
          </p:cNvPr>
          <p:cNvSpPr>
            <a:spLocks noGrp="1"/>
          </p:cNvSpPr>
          <p:nvPr>
            <p:ph type="title"/>
          </p:nvPr>
        </p:nvSpPr>
        <p:spPr/>
        <p:txBody>
          <a:bodyPr/>
          <a:lstStyle/>
          <a:p>
            <a:r>
              <a:rPr lang="en-GB"/>
              <a:t>The Legal Stuff (UK): True or false</a:t>
            </a:r>
          </a:p>
        </p:txBody>
      </p:sp>
      <p:sp>
        <p:nvSpPr>
          <p:cNvPr id="3" name="Content Placeholder 2">
            <a:extLst>
              <a:ext uri="{FF2B5EF4-FFF2-40B4-BE49-F238E27FC236}">
                <a16:creationId xmlns:a16="http://schemas.microsoft.com/office/drawing/2014/main" id="{0DC88833-D4FD-D495-8BD2-3277C231D937}"/>
              </a:ext>
            </a:extLst>
          </p:cNvPr>
          <p:cNvSpPr>
            <a:spLocks noGrp="1"/>
          </p:cNvSpPr>
          <p:nvPr>
            <p:ph idx="1"/>
          </p:nvPr>
        </p:nvSpPr>
        <p:spPr>
          <a:xfrm>
            <a:off x="838200" y="1540812"/>
            <a:ext cx="10515600" cy="4351338"/>
          </a:xfrm>
        </p:spPr>
        <p:txBody>
          <a:bodyPr>
            <a:normAutofit fontScale="85000" lnSpcReduction="10000"/>
          </a:bodyPr>
          <a:lstStyle/>
          <a:p>
            <a:pPr marL="514350" indent="-514350" algn="l" rtl="0" fontAlgn="base">
              <a:lnSpc>
                <a:spcPct val="120000"/>
              </a:lnSpc>
              <a:spcBef>
                <a:spcPts val="400"/>
              </a:spcBef>
              <a:buFont typeface="+mj-lt"/>
              <a:buAutoNum type="arabicPeriod"/>
            </a:pPr>
            <a:r>
              <a:rPr lang="en-GB" sz="2800" b="0" i="0" dirty="0">
                <a:solidFill>
                  <a:srgbClr val="FF0000"/>
                </a:solidFill>
                <a:effectLst/>
                <a:latin typeface="Calibri" panose="020F0502020204030204" pitchFamily="34" charset="0"/>
              </a:rPr>
              <a:t>If brought to police attention, anyone under the age of 16 known to be having sex will be prosecuted. </a:t>
            </a:r>
          </a:p>
          <a:p>
            <a:pPr marL="514350" indent="-514350" algn="l" rtl="0" fontAlgn="base">
              <a:lnSpc>
                <a:spcPct val="120000"/>
              </a:lnSpc>
              <a:spcBef>
                <a:spcPts val="400"/>
              </a:spcBef>
              <a:buFont typeface="+mj-lt"/>
              <a:buAutoNum type="arabicPeriod"/>
            </a:pPr>
            <a:r>
              <a:rPr lang="en-GB" sz="2800" b="0" i="0" dirty="0">
                <a:solidFill>
                  <a:srgbClr val="FF0000"/>
                </a:solidFill>
                <a:effectLst/>
                <a:latin typeface="Calibri" panose="020F0502020204030204" pitchFamily="34" charset="0"/>
              </a:rPr>
              <a:t>The legal age of consent applies only to penetrative sex</a:t>
            </a:r>
          </a:p>
          <a:p>
            <a:pPr marL="514350" indent="-514350" algn="l" rtl="0" fontAlgn="base">
              <a:lnSpc>
                <a:spcPct val="120000"/>
              </a:lnSpc>
              <a:spcBef>
                <a:spcPts val="400"/>
              </a:spcBef>
              <a:buFont typeface="+mj-lt"/>
              <a:buAutoNum type="arabicPeriod"/>
            </a:pPr>
            <a:r>
              <a:rPr lang="en-GB" sz="2800" b="0" i="0" dirty="0">
                <a:solidFill>
                  <a:schemeClr val="accent6">
                    <a:lumMod val="75000"/>
                  </a:schemeClr>
                </a:solidFill>
                <a:effectLst/>
                <a:latin typeface="Segoe UI" panose="020B0502040204020203" pitchFamily="34" charset="0"/>
              </a:rPr>
              <a:t>Recording, keeping or distributing images of anyone under 18 is illegal.</a:t>
            </a:r>
          </a:p>
          <a:p>
            <a:pPr marL="514350" indent="-514350" algn="l" rtl="0" fontAlgn="base">
              <a:lnSpc>
                <a:spcPct val="120000"/>
              </a:lnSpc>
              <a:spcBef>
                <a:spcPts val="400"/>
              </a:spcBef>
              <a:buFont typeface="+mj-lt"/>
              <a:buAutoNum type="arabicPeriod"/>
            </a:pPr>
            <a:r>
              <a:rPr lang="en-GB" sz="2800" b="0" i="0" dirty="0">
                <a:solidFill>
                  <a:schemeClr val="accent6">
                    <a:lumMod val="75000"/>
                  </a:schemeClr>
                </a:solidFill>
                <a:effectLst/>
                <a:latin typeface="Segoe UI" panose="020B0502040204020203" pitchFamily="34" charset="0"/>
              </a:rPr>
              <a:t>Any sexual activity without consent is considered sexual violence.</a:t>
            </a:r>
          </a:p>
          <a:p>
            <a:pPr marL="514350" indent="-514350" algn="l" rtl="0" fontAlgn="base">
              <a:lnSpc>
                <a:spcPct val="120000"/>
              </a:lnSpc>
              <a:spcBef>
                <a:spcPts val="400"/>
              </a:spcBef>
              <a:buFont typeface="+mj-lt"/>
              <a:buAutoNum type="arabicPeriod"/>
            </a:pPr>
            <a:r>
              <a:rPr lang="en-GB" sz="2800" b="0" i="0" dirty="0">
                <a:solidFill>
                  <a:srgbClr val="FF0000"/>
                </a:solidFill>
                <a:effectLst/>
                <a:latin typeface="Segoe UI" panose="020B0502040204020203" pitchFamily="34" charset="0"/>
              </a:rPr>
              <a:t>Any sexual activity with someone under 16 is assault/rape</a:t>
            </a:r>
          </a:p>
          <a:p>
            <a:pPr marL="514350" indent="-514350" algn="l" rtl="0" fontAlgn="base">
              <a:lnSpc>
                <a:spcPct val="120000"/>
              </a:lnSpc>
              <a:spcBef>
                <a:spcPts val="400"/>
              </a:spcBef>
              <a:buFont typeface="+mj-lt"/>
              <a:buAutoNum type="arabicPeriod"/>
            </a:pPr>
            <a:r>
              <a:rPr lang="en-GB" dirty="0">
                <a:solidFill>
                  <a:srgbClr val="FF0000"/>
                </a:solidFill>
                <a:latin typeface="Segoe UI" panose="020B0502040204020203" pitchFamily="34" charset="0"/>
              </a:rPr>
              <a:t>The law considers you a child until you are 16</a:t>
            </a:r>
          </a:p>
          <a:p>
            <a:pPr marL="514350" indent="-514350" algn="l" rtl="0" fontAlgn="base">
              <a:lnSpc>
                <a:spcPct val="120000"/>
              </a:lnSpc>
              <a:spcBef>
                <a:spcPts val="400"/>
              </a:spcBef>
              <a:buFont typeface="+mj-lt"/>
              <a:buAutoNum type="arabicPeriod"/>
            </a:pPr>
            <a:r>
              <a:rPr lang="en-GB" sz="2800" b="0" i="0" dirty="0">
                <a:solidFill>
                  <a:schemeClr val="accent6">
                    <a:lumMod val="75000"/>
                  </a:schemeClr>
                </a:solidFill>
                <a:effectLst/>
                <a:latin typeface="Segoe UI" panose="020B0502040204020203" pitchFamily="34" charset="0"/>
              </a:rPr>
              <a:t>It </a:t>
            </a:r>
            <a:r>
              <a:rPr lang="en-GB" dirty="0">
                <a:solidFill>
                  <a:schemeClr val="accent6">
                    <a:lumMod val="75000"/>
                  </a:schemeClr>
                </a:solidFill>
                <a:latin typeface="Segoe UI" panose="020B0502040204020203" pitchFamily="34" charset="0"/>
              </a:rPr>
              <a:t>is illegal for an 18+ person </a:t>
            </a:r>
            <a:r>
              <a:rPr lang="en-GB" sz="2800" b="0" i="0" dirty="0">
                <a:solidFill>
                  <a:schemeClr val="accent6">
                    <a:lumMod val="75000"/>
                  </a:schemeClr>
                </a:solidFill>
                <a:effectLst/>
                <a:latin typeface="Segoe UI" panose="020B0502040204020203" pitchFamily="34" charset="0"/>
              </a:rPr>
              <a:t>to have sex with someone who is 16/17 if they are in a position of power or authority, e.g. Doctor &amp; patient</a:t>
            </a:r>
          </a:p>
          <a:p>
            <a:pPr marL="0" indent="0">
              <a:buNone/>
            </a:pPr>
            <a:endParaRPr lang="en-GB" dirty="0"/>
          </a:p>
        </p:txBody>
      </p:sp>
    </p:spTree>
    <p:extLst>
      <p:ext uri="{BB962C8B-B14F-4D97-AF65-F5344CB8AC3E}">
        <p14:creationId xmlns:p14="http://schemas.microsoft.com/office/powerpoint/2010/main" val="566685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6670-08AC-C2F3-17C1-25F171F29140}"/>
              </a:ext>
            </a:extLst>
          </p:cNvPr>
          <p:cNvSpPr>
            <a:spLocks noGrp="1"/>
          </p:cNvSpPr>
          <p:nvPr>
            <p:ph type="title"/>
          </p:nvPr>
        </p:nvSpPr>
        <p:spPr/>
        <p:txBody>
          <a:bodyPr/>
          <a:lstStyle/>
          <a:p>
            <a:r>
              <a:rPr lang="en-GB"/>
              <a:t>Legal Summary</a:t>
            </a:r>
          </a:p>
        </p:txBody>
      </p:sp>
      <p:sp>
        <p:nvSpPr>
          <p:cNvPr id="3" name="Content Placeholder 2">
            <a:extLst>
              <a:ext uri="{FF2B5EF4-FFF2-40B4-BE49-F238E27FC236}">
                <a16:creationId xmlns:a16="http://schemas.microsoft.com/office/drawing/2014/main" id="{0DC88833-D4FD-D495-8BD2-3277C231D937}"/>
              </a:ext>
            </a:extLst>
          </p:cNvPr>
          <p:cNvSpPr>
            <a:spLocks noGrp="1"/>
          </p:cNvSpPr>
          <p:nvPr>
            <p:ph idx="1"/>
          </p:nvPr>
        </p:nvSpPr>
        <p:spPr>
          <a:xfrm>
            <a:off x="838200" y="1825625"/>
            <a:ext cx="10515600" cy="4836432"/>
          </a:xfrm>
        </p:spPr>
        <p:txBody>
          <a:bodyPr>
            <a:normAutofit/>
          </a:bodyPr>
          <a:lstStyle/>
          <a:p>
            <a:pPr fontAlgn="base">
              <a:lnSpc>
                <a:spcPct val="120000"/>
              </a:lnSpc>
              <a:spcBef>
                <a:spcPts val="400"/>
              </a:spcBef>
              <a:spcAft>
                <a:spcPts val="600"/>
              </a:spcAft>
            </a:pPr>
            <a:r>
              <a:rPr lang="en-GB" sz="2400" b="0" i="0" dirty="0">
                <a:effectLst/>
                <a:latin typeface="+mj-lt"/>
              </a:rPr>
              <a:t>16 is the legal age of consent for </a:t>
            </a:r>
            <a:r>
              <a:rPr lang="en-GB" sz="2400" b="1" i="0" dirty="0">
                <a:effectLst/>
                <a:latin typeface="+mj-lt"/>
              </a:rPr>
              <a:t>sexual activity</a:t>
            </a:r>
            <a:r>
              <a:rPr lang="en-GB" sz="2400" dirty="0">
                <a:latin typeface="+mj-lt"/>
              </a:rPr>
              <a:t>, </a:t>
            </a:r>
            <a:r>
              <a:rPr lang="en-GB" sz="2400" b="0" i="0" dirty="0">
                <a:effectLst/>
                <a:latin typeface="+mj-lt"/>
              </a:rPr>
              <a:t>not just penetration. </a:t>
            </a:r>
          </a:p>
          <a:p>
            <a:pPr fontAlgn="base">
              <a:lnSpc>
                <a:spcPct val="120000"/>
              </a:lnSpc>
              <a:spcBef>
                <a:spcPts val="400"/>
              </a:spcBef>
              <a:spcAft>
                <a:spcPts val="600"/>
              </a:spcAft>
            </a:pPr>
            <a:r>
              <a:rPr lang="en-GB" sz="2400" b="0" i="0" dirty="0">
                <a:effectLst/>
                <a:latin typeface="+mj-lt"/>
              </a:rPr>
              <a:t>Recording, keeping or distributing images of </a:t>
            </a:r>
            <a:r>
              <a:rPr lang="en-GB" sz="2400" b="1" i="0" dirty="0">
                <a:effectLst/>
                <a:latin typeface="+mj-lt"/>
              </a:rPr>
              <a:t>anyone</a:t>
            </a:r>
            <a:r>
              <a:rPr lang="en-GB" sz="2400" b="0" i="0" dirty="0">
                <a:effectLst/>
                <a:latin typeface="+mj-lt"/>
              </a:rPr>
              <a:t> under 18 is illegal because you are considered a child until you are 18</a:t>
            </a:r>
          </a:p>
          <a:p>
            <a:pPr fontAlgn="base">
              <a:lnSpc>
                <a:spcPct val="120000"/>
              </a:lnSpc>
              <a:spcBef>
                <a:spcPts val="400"/>
              </a:spcBef>
              <a:spcAft>
                <a:spcPts val="600"/>
              </a:spcAft>
            </a:pPr>
            <a:r>
              <a:rPr lang="en-GB" sz="2400" b="0" i="0" dirty="0">
                <a:effectLst/>
                <a:latin typeface="+mj-lt"/>
              </a:rPr>
              <a:t>Any sexual activity </a:t>
            </a:r>
            <a:r>
              <a:rPr lang="en-GB" sz="2400" b="1" i="0" dirty="0">
                <a:effectLst/>
                <a:latin typeface="+mj-lt"/>
              </a:rPr>
              <a:t>without consent is considered sexual violence</a:t>
            </a:r>
            <a:r>
              <a:rPr lang="en-GB" sz="2400" b="0" i="0" dirty="0">
                <a:effectLst/>
                <a:latin typeface="+mj-lt"/>
              </a:rPr>
              <a:t>.</a:t>
            </a:r>
          </a:p>
          <a:p>
            <a:pPr fontAlgn="base">
              <a:lnSpc>
                <a:spcPct val="120000"/>
              </a:lnSpc>
              <a:spcBef>
                <a:spcPts val="400"/>
              </a:spcBef>
              <a:spcAft>
                <a:spcPts val="600"/>
              </a:spcAft>
            </a:pPr>
            <a:r>
              <a:rPr lang="en-GB" sz="2400" b="0" i="0" dirty="0">
                <a:effectLst/>
                <a:latin typeface="+mj-lt"/>
              </a:rPr>
              <a:t>Any sexual activity with someone </a:t>
            </a:r>
            <a:r>
              <a:rPr lang="en-GB" sz="2400" b="1" i="0" dirty="0">
                <a:effectLst/>
                <a:latin typeface="+mj-lt"/>
              </a:rPr>
              <a:t>under 13 is assault/rape</a:t>
            </a:r>
          </a:p>
          <a:p>
            <a:pPr fontAlgn="base">
              <a:lnSpc>
                <a:spcPct val="120000"/>
              </a:lnSpc>
              <a:spcBef>
                <a:spcPts val="400"/>
              </a:spcBef>
              <a:spcAft>
                <a:spcPts val="600"/>
              </a:spcAft>
            </a:pPr>
            <a:r>
              <a:rPr lang="en-GB" sz="2400" b="0" i="0" dirty="0">
                <a:effectLst/>
                <a:latin typeface="+mj-lt"/>
              </a:rPr>
              <a:t>Sexual activity between people aged 13-15 may not be prosecuted if caught, decided on a </a:t>
            </a:r>
            <a:r>
              <a:rPr lang="en-GB" sz="2400" b="1" i="0" dirty="0">
                <a:effectLst/>
                <a:latin typeface="+mj-lt"/>
              </a:rPr>
              <a:t>case-by-case basis.</a:t>
            </a:r>
          </a:p>
          <a:p>
            <a:pPr fontAlgn="base">
              <a:lnSpc>
                <a:spcPct val="120000"/>
              </a:lnSpc>
              <a:spcBef>
                <a:spcPts val="400"/>
              </a:spcBef>
              <a:spcAft>
                <a:spcPts val="600"/>
              </a:spcAft>
            </a:pPr>
            <a:r>
              <a:rPr lang="en-GB" sz="2400" b="0" i="0" dirty="0">
                <a:effectLst/>
                <a:latin typeface="+mj-lt"/>
              </a:rPr>
              <a:t>It </a:t>
            </a:r>
            <a:r>
              <a:rPr lang="en-GB" sz="2400" dirty="0">
                <a:latin typeface="+mj-lt"/>
              </a:rPr>
              <a:t>is illegal for an 18+ person </a:t>
            </a:r>
            <a:r>
              <a:rPr lang="en-GB" sz="2400" b="0" i="0" dirty="0">
                <a:effectLst/>
                <a:latin typeface="+mj-lt"/>
              </a:rPr>
              <a:t>to have sex with someone who is 16/17 if they are in a position of </a:t>
            </a:r>
            <a:r>
              <a:rPr lang="en-GB" sz="2400" b="1" i="0" dirty="0">
                <a:effectLst/>
                <a:latin typeface="+mj-lt"/>
              </a:rPr>
              <a:t>power or authority</a:t>
            </a:r>
            <a:r>
              <a:rPr lang="en-GB" sz="2400" b="0" i="0" dirty="0">
                <a:effectLst/>
                <a:latin typeface="+mj-lt"/>
              </a:rPr>
              <a:t>, e.g. Doctor &amp; patient</a:t>
            </a:r>
          </a:p>
          <a:p>
            <a:pPr fontAlgn="base">
              <a:lnSpc>
                <a:spcPct val="120000"/>
              </a:lnSpc>
              <a:spcBef>
                <a:spcPts val="400"/>
              </a:spcBef>
            </a:pPr>
            <a:endParaRPr lang="en-GB" sz="2800" b="0" i="0" dirty="0">
              <a:effectLst/>
              <a:latin typeface="Segoe UI" panose="020B0502040204020203" pitchFamily="34" charset="0"/>
            </a:endParaRPr>
          </a:p>
          <a:p>
            <a:endParaRPr lang="en-GB" dirty="0"/>
          </a:p>
        </p:txBody>
      </p:sp>
    </p:spTree>
    <p:extLst>
      <p:ext uri="{BB962C8B-B14F-4D97-AF65-F5344CB8AC3E}">
        <p14:creationId xmlns:p14="http://schemas.microsoft.com/office/powerpoint/2010/main" val="262530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E04B-B0A9-FD2E-A32B-62A72AA4511A}"/>
              </a:ext>
            </a:extLst>
          </p:cNvPr>
          <p:cNvSpPr>
            <a:spLocks noGrp="1"/>
          </p:cNvSpPr>
          <p:nvPr>
            <p:ph type="title"/>
          </p:nvPr>
        </p:nvSpPr>
        <p:spPr>
          <a:xfrm>
            <a:off x="838200" y="389743"/>
            <a:ext cx="10515600" cy="1339589"/>
          </a:xfrm>
        </p:spPr>
        <p:txBody>
          <a:bodyPr>
            <a:normAutofit fontScale="90000"/>
          </a:bodyPr>
          <a:lstStyle/>
          <a:p>
            <a:pPr>
              <a:spcAft>
                <a:spcPts val="400"/>
              </a:spcAft>
            </a:pPr>
            <a:r>
              <a:rPr lang="en-GB" sz="4800" dirty="0">
                <a:latin typeface="Tahoma" panose="020B0604030504040204" pitchFamily="34" charset="0"/>
                <a:ea typeface="Tahoma" panose="020B0604030504040204" pitchFamily="34" charset="0"/>
                <a:cs typeface="Tahoma" panose="020B0604030504040204" pitchFamily="34" charset="0"/>
              </a:rPr>
              <a:t>3. How do I know if I am ready for sexual intimacy?</a:t>
            </a:r>
          </a:p>
        </p:txBody>
      </p:sp>
      <p:sp>
        <p:nvSpPr>
          <p:cNvPr id="3" name="TextBox 2">
            <a:extLst>
              <a:ext uri="{FF2B5EF4-FFF2-40B4-BE49-F238E27FC236}">
                <a16:creationId xmlns:a16="http://schemas.microsoft.com/office/drawing/2014/main" id="{DBC77F6C-1A3C-DED8-23F6-25BC1B30067C}"/>
              </a:ext>
            </a:extLst>
          </p:cNvPr>
          <p:cNvSpPr txBox="1"/>
          <p:nvPr/>
        </p:nvSpPr>
        <p:spPr>
          <a:xfrm>
            <a:off x="838200" y="2106118"/>
            <a:ext cx="10927829" cy="1569660"/>
          </a:xfrm>
          <a:prstGeom prst="rect">
            <a:avLst/>
          </a:prstGeom>
          <a:noFill/>
        </p:spPr>
        <p:txBody>
          <a:bodyPr wrap="square" rtlCol="0">
            <a:spAutoFit/>
          </a:bodyPr>
          <a:lstStyle/>
          <a:p>
            <a:r>
              <a:rPr lang="en-GB" sz="2400" dirty="0"/>
              <a:t>On the next slide are 3 checklists; things you would expect to think/feel/know before engaging in sexual activity.</a:t>
            </a:r>
          </a:p>
          <a:p>
            <a:endParaRPr lang="en-GB" sz="2400" dirty="0"/>
          </a:p>
          <a:p>
            <a:r>
              <a:rPr lang="en-GB" sz="2400" dirty="0"/>
              <a:t>In your books suggest at least 2 things you expect will be on </a:t>
            </a:r>
            <a:r>
              <a:rPr lang="en-GB" sz="2400" b="1" dirty="0"/>
              <a:t>each</a:t>
            </a:r>
            <a:r>
              <a:rPr lang="en-GB" sz="2400" dirty="0"/>
              <a:t> list.</a:t>
            </a:r>
          </a:p>
        </p:txBody>
      </p:sp>
      <p:sp>
        <p:nvSpPr>
          <p:cNvPr id="4" name="TextBox 3">
            <a:extLst>
              <a:ext uri="{FF2B5EF4-FFF2-40B4-BE49-F238E27FC236}">
                <a16:creationId xmlns:a16="http://schemas.microsoft.com/office/drawing/2014/main" id="{1AD48663-A9E9-CDDD-5FA3-CC5B35606D04}"/>
              </a:ext>
            </a:extLst>
          </p:cNvPr>
          <p:cNvSpPr txBox="1"/>
          <p:nvPr/>
        </p:nvSpPr>
        <p:spPr>
          <a:xfrm>
            <a:off x="434715" y="4751882"/>
            <a:ext cx="11437495" cy="461665"/>
          </a:xfrm>
          <a:prstGeom prst="rect">
            <a:avLst/>
          </a:prstGeom>
          <a:noFill/>
        </p:spPr>
        <p:txBody>
          <a:bodyPr wrap="square" rtlCol="0">
            <a:spAutoFit/>
          </a:bodyPr>
          <a:lstStyle/>
          <a:p>
            <a:r>
              <a:rPr lang="en-GB" sz="2400" b="1" dirty="0"/>
              <a:t>Relationship checklist	  Emotional checklist	Physical/Body checklist</a:t>
            </a:r>
          </a:p>
        </p:txBody>
      </p:sp>
    </p:spTree>
    <p:extLst>
      <p:ext uri="{BB962C8B-B14F-4D97-AF65-F5344CB8AC3E}">
        <p14:creationId xmlns:p14="http://schemas.microsoft.com/office/powerpoint/2010/main" val="2215906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07D905-F868-9841-7B54-FD59D8C408E6}"/>
              </a:ext>
            </a:extLst>
          </p:cNvPr>
          <p:cNvSpPr txBox="1"/>
          <p:nvPr/>
        </p:nvSpPr>
        <p:spPr>
          <a:xfrm>
            <a:off x="449704" y="494675"/>
            <a:ext cx="7360171" cy="4657685"/>
          </a:xfrm>
          <a:prstGeom prst="rect">
            <a:avLst/>
          </a:prstGeom>
          <a:solidFill>
            <a:schemeClr val="accent2">
              <a:lumMod val="20000"/>
              <a:lumOff val="80000"/>
            </a:schemeClr>
          </a:solidFill>
          <a:ln w="57150">
            <a:solidFill>
              <a:schemeClr val="accent2">
                <a:lumMod val="50000"/>
              </a:schemeClr>
            </a:solidFill>
          </a:ln>
        </p:spPr>
        <p:txBody>
          <a:bodyPr wrap="square" rtlCol="0">
            <a:spAutoFit/>
          </a:bodyPr>
          <a:lstStyle/>
          <a:p>
            <a:r>
              <a:rPr lang="en-GB" sz="2800" b="1" dirty="0"/>
              <a:t>Relationship checklist:</a:t>
            </a:r>
          </a:p>
          <a:p>
            <a:pPr marL="285750" indent="-285750">
              <a:spcAft>
                <a:spcPts val="1000"/>
              </a:spcAft>
              <a:buFont typeface="Wingdings" panose="05000000000000000000" pitchFamily="2" charset="2"/>
              <a:buChar char="q"/>
            </a:pPr>
            <a:r>
              <a:rPr lang="en-GB" sz="2800" dirty="0"/>
              <a:t>I can express my wants, needs and boundaries with my partner. I trust my partner to respect these, and they can trust the same from me. </a:t>
            </a:r>
          </a:p>
          <a:p>
            <a:pPr marL="285750" indent="-285750">
              <a:spcAft>
                <a:spcPts val="1000"/>
              </a:spcAft>
              <a:buFont typeface="Wingdings" panose="05000000000000000000" pitchFamily="2" charset="2"/>
              <a:buChar char="q"/>
            </a:pPr>
            <a:r>
              <a:rPr lang="en-GB" sz="2800" dirty="0"/>
              <a:t>My partner and I can communicate honestly, even if it’s awkward or difficult. </a:t>
            </a:r>
          </a:p>
          <a:p>
            <a:pPr marL="285750" indent="-285750">
              <a:spcAft>
                <a:spcPts val="1000"/>
              </a:spcAft>
              <a:buFont typeface="Wingdings" panose="05000000000000000000" pitchFamily="2" charset="2"/>
              <a:buChar char="q"/>
            </a:pPr>
            <a:r>
              <a:rPr lang="en-GB" sz="2800" dirty="0"/>
              <a:t>My partner and I have talked about intimacy and are at similar levels of readiness.  </a:t>
            </a:r>
          </a:p>
        </p:txBody>
      </p:sp>
      <p:sp>
        <p:nvSpPr>
          <p:cNvPr id="5" name="TextBox 4">
            <a:extLst>
              <a:ext uri="{FF2B5EF4-FFF2-40B4-BE49-F238E27FC236}">
                <a16:creationId xmlns:a16="http://schemas.microsoft.com/office/drawing/2014/main" id="{01A0C063-DBAE-08C0-10E2-18F73C4DD01F}"/>
              </a:ext>
            </a:extLst>
          </p:cNvPr>
          <p:cNvSpPr txBox="1"/>
          <p:nvPr/>
        </p:nvSpPr>
        <p:spPr>
          <a:xfrm>
            <a:off x="1936229" y="1270925"/>
            <a:ext cx="7360171" cy="4914166"/>
          </a:xfrm>
          <a:prstGeom prst="rect">
            <a:avLst/>
          </a:prstGeom>
          <a:solidFill>
            <a:schemeClr val="accent2">
              <a:lumMod val="20000"/>
              <a:lumOff val="80000"/>
            </a:schemeClr>
          </a:solidFill>
          <a:ln w="57150">
            <a:solidFill>
              <a:schemeClr val="accent2">
                <a:lumMod val="50000"/>
              </a:schemeClr>
            </a:solidFill>
          </a:ln>
        </p:spPr>
        <p:txBody>
          <a:bodyPr wrap="square" rtlCol="0">
            <a:spAutoFit/>
          </a:bodyPr>
          <a:lstStyle/>
          <a:p>
            <a:r>
              <a:rPr lang="en-GB" sz="2800" b="1" dirty="0"/>
              <a:t>Emotional checklist:</a:t>
            </a:r>
          </a:p>
          <a:p>
            <a:pPr marL="285750" indent="-285750">
              <a:spcAft>
                <a:spcPts val="1000"/>
              </a:spcAft>
              <a:buFont typeface="Wingdings" panose="05000000000000000000" pitchFamily="2" charset="2"/>
              <a:buChar char="q"/>
            </a:pPr>
            <a:r>
              <a:rPr lang="en-GB" sz="2800" dirty="0"/>
              <a:t>I know my limits and boundaries about sex</a:t>
            </a:r>
          </a:p>
          <a:p>
            <a:pPr marL="285750" indent="-285750">
              <a:spcAft>
                <a:spcPts val="1000"/>
              </a:spcAft>
              <a:buFont typeface="Wingdings" panose="05000000000000000000" pitchFamily="2" charset="2"/>
              <a:buChar char="q"/>
            </a:pPr>
            <a:r>
              <a:rPr lang="en-GB" sz="2800" dirty="0"/>
              <a:t> I understand that having sex may change my relationship</a:t>
            </a:r>
          </a:p>
          <a:p>
            <a:pPr marL="285750" indent="-285750">
              <a:spcAft>
                <a:spcPts val="1000"/>
              </a:spcAft>
              <a:buFont typeface="Wingdings" panose="05000000000000000000" pitchFamily="2" charset="2"/>
              <a:buChar char="q"/>
            </a:pPr>
            <a:r>
              <a:rPr lang="en-GB" sz="2800" dirty="0"/>
              <a:t>I can handle the risk of getting an STI or pregnancy (if applicable)</a:t>
            </a:r>
          </a:p>
          <a:p>
            <a:pPr marL="285750" indent="-285750">
              <a:spcAft>
                <a:spcPts val="1000"/>
              </a:spcAft>
              <a:buFont typeface="Wingdings" panose="05000000000000000000" pitchFamily="2" charset="2"/>
              <a:buChar char="q"/>
            </a:pPr>
            <a:r>
              <a:rPr lang="en-GB" sz="2800" dirty="0"/>
              <a:t>I have someone I feel comfortable talking about sex with (family, friend, teacher)</a:t>
            </a:r>
          </a:p>
          <a:p>
            <a:pPr marL="285750" indent="-285750">
              <a:spcAft>
                <a:spcPts val="1000"/>
              </a:spcAft>
              <a:buFont typeface="Wingdings" panose="05000000000000000000" pitchFamily="2" charset="2"/>
              <a:buChar char="q"/>
            </a:pPr>
            <a:r>
              <a:rPr lang="en-GB" sz="2800" dirty="0"/>
              <a:t>I can engage in physical intimacy without shame or significant anxiety</a:t>
            </a:r>
          </a:p>
        </p:txBody>
      </p:sp>
      <p:sp>
        <p:nvSpPr>
          <p:cNvPr id="6" name="TextBox 5">
            <a:extLst>
              <a:ext uri="{FF2B5EF4-FFF2-40B4-BE49-F238E27FC236}">
                <a16:creationId xmlns:a16="http://schemas.microsoft.com/office/drawing/2014/main" id="{32B5D569-72E1-B22E-2CE5-20791A89C174}"/>
              </a:ext>
            </a:extLst>
          </p:cNvPr>
          <p:cNvSpPr txBox="1"/>
          <p:nvPr/>
        </p:nvSpPr>
        <p:spPr>
          <a:xfrm>
            <a:off x="4382125" y="2820067"/>
            <a:ext cx="7360171" cy="3365024"/>
          </a:xfrm>
          <a:prstGeom prst="rect">
            <a:avLst/>
          </a:prstGeom>
          <a:solidFill>
            <a:schemeClr val="accent2">
              <a:lumMod val="20000"/>
              <a:lumOff val="80000"/>
            </a:schemeClr>
          </a:solidFill>
          <a:ln w="57150">
            <a:solidFill>
              <a:schemeClr val="accent2">
                <a:lumMod val="50000"/>
              </a:schemeClr>
            </a:solidFill>
          </a:ln>
        </p:spPr>
        <p:txBody>
          <a:bodyPr wrap="square" rtlCol="0">
            <a:spAutoFit/>
          </a:bodyPr>
          <a:lstStyle/>
          <a:p>
            <a:r>
              <a:rPr lang="en-GB" sz="2800" b="1" dirty="0"/>
              <a:t>Physical/Body checklist:</a:t>
            </a:r>
          </a:p>
          <a:p>
            <a:pPr marL="285750" indent="-285750">
              <a:spcAft>
                <a:spcPts val="1000"/>
              </a:spcAft>
              <a:buFont typeface="Wingdings" panose="05000000000000000000" pitchFamily="2" charset="2"/>
              <a:buChar char="q"/>
            </a:pPr>
            <a:r>
              <a:rPr lang="en-GB" sz="2800" dirty="0"/>
              <a:t>I know where to get safe sex supplies (condoms, lube etc) and how to use them</a:t>
            </a:r>
          </a:p>
          <a:p>
            <a:pPr marL="285750" indent="-285750">
              <a:spcAft>
                <a:spcPts val="1000"/>
              </a:spcAft>
              <a:buFont typeface="Wingdings" panose="05000000000000000000" pitchFamily="2" charset="2"/>
              <a:buChar char="q"/>
            </a:pPr>
            <a:r>
              <a:rPr lang="en-GB" sz="2800" dirty="0"/>
              <a:t>I understand the basic anatomy concerning sex, STI transmission &amp; pregnancy</a:t>
            </a:r>
          </a:p>
          <a:p>
            <a:pPr marL="285750" indent="-285750">
              <a:spcAft>
                <a:spcPts val="1000"/>
              </a:spcAft>
              <a:buFont typeface="Wingdings" panose="05000000000000000000" pitchFamily="2" charset="2"/>
              <a:buChar char="q"/>
            </a:pPr>
            <a:r>
              <a:rPr lang="en-GB" sz="2800" dirty="0"/>
              <a:t>I can explore my body and figure out what I do and don’t enjoy</a:t>
            </a:r>
          </a:p>
        </p:txBody>
      </p:sp>
      <p:sp>
        <p:nvSpPr>
          <p:cNvPr id="7" name="TextBox 6">
            <a:extLst>
              <a:ext uri="{FF2B5EF4-FFF2-40B4-BE49-F238E27FC236}">
                <a16:creationId xmlns:a16="http://schemas.microsoft.com/office/drawing/2014/main" id="{963E3E1C-7EF1-BE52-DEDA-661A86E1C685}"/>
              </a:ext>
            </a:extLst>
          </p:cNvPr>
          <p:cNvSpPr txBox="1"/>
          <p:nvPr/>
        </p:nvSpPr>
        <p:spPr>
          <a:xfrm>
            <a:off x="2940569" y="2151727"/>
            <a:ext cx="5351489" cy="2554545"/>
          </a:xfrm>
          <a:prstGeom prst="rect">
            <a:avLst/>
          </a:prstGeom>
          <a:solidFill>
            <a:schemeClr val="accent4">
              <a:lumMod val="60000"/>
              <a:lumOff val="40000"/>
            </a:schemeClr>
          </a:solidFill>
        </p:spPr>
        <p:txBody>
          <a:bodyPr wrap="square" rtlCol="0">
            <a:spAutoFit/>
          </a:bodyPr>
          <a:lstStyle/>
          <a:p>
            <a:pPr algn="ctr"/>
            <a:r>
              <a:rPr lang="en-GB" sz="3200" dirty="0"/>
              <a:t>These lists are for guidance only; you may feel able to tick off all of them and still decide not to engage in sexual activity yet.</a:t>
            </a:r>
          </a:p>
        </p:txBody>
      </p:sp>
    </p:spTree>
    <p:extLst>
      <p:ext uri="{BB962C8B-B14F-4D97-AF65-F5344CB8AC3E}">
        <p14:creationId xmlns:p14="http://schemas.microsoft.com/office/powerpoint/2010/main" val="251692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9FD92-0990-18E1-6891-04D43AB0F5F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B6A7004-9958-EBFE-AA75-7E0FB9DF1A88}"/>
              </a:ext>
            </a:extLst>
          </p:cNvPr>
          <p:cNvSpPr txBox="1"/>
          <p:nvPr/>
        </p:nvSpPr>
        <p:spPr>
          <a:xfrm>
            <a:off x="449705" y="494675"/>
            <a:ext cx="5646296" cy="3118803"/>
          </a:xfrm>
          <a:prstGeom prst="rect">
            <a:avLst/>
          </a:prstGeom>
          <a:solidFill>
            <a:schemeClr val="accent2">
              <a:lumMod val="20000"/>
              <a:lumOff val="80000"/>
            </a:schemeClr>
          </a:solidFill>
          <a:ln w="57150">
            <a:solidFill>
              <a:schemeClr val="accent2">
                <a:lumMod val="50000"/>
              </a:schemeClr>
            </a:solidFill>
          </a:ln>
        </p:spPr>
        <p:txBody>
          <a:bodyPr wrap="square" rtlCol="0">
            <a:spAutoFit/>
          </a:bodyPr>
          <a:lstStyle/>
          <a:p>
            <a:r>
              <a:rPr lang="en-GB" sz="2000" b="1" dirty="0"/>
              <a:t>Relationship checklist:</a:t>
            </a:r>
          </a:p>
          <a:p>
            <a:pPr marL="285750" indent="-285750">
              <a:spcAft>
                <a:spcPts val="1000"/>
              </a:spcAft>
              <a:buFont typeface="Wingdings" panose="05000000000000000000" pitchFamily="2" charset="2"/>
              <a:buChar char="q"/>
            </a:pPr>
            <a:r>
              <a:rPr lang="en-GB" sz="2000" dirty="0"/>
              <a:t>I can express my wants, needs and boundaries with my partner. I trust my partner to respect these, and they can trust the same from me. </a:t>
            </a:r>
          </a:p>
          <a:p>
            <a:pPr marL="285750" indent="-285750">
              <a:spcAft>
                <a:spcPts val="1000"/>
              </a:spcAft>
              <a:buFont typeface="Wingdings" panose="05000000000000000000" pitchFamily="2" charset="2"/>
              <a:buChar char="q"/>
            </a:pPr>
            <a:r>
              <a:rPr lang="en-GB" sz="2000" dirty="0"/>
              <a:t>My partner and I can communicate honestly, even if it’s awkward or difficult. </a:t>
            </a:r>
          </a:p>
          <a:p>
            <a:pPr marL="285750" indent="-285750">
              <a:spcAft>
                <a:spcPts val="1000"/>
              </a:spcAft>
              <a:buFont typeface="Wingdings" panose="05000000000000000000" pitchFamily="2" charset="2"/>
              <a:buChar char="q"/>
            </a:pPr>
            <a:r>
              <a:rPr lang="en-GB" sz="2000" dirty="0"/>
              <a:t>My partner and I have talked about intimacy and are at similar levels of readiness.  </a:t>
            </a:r>
          </a:p>
        </p:txBody>
      </p:sp>
      <p:sp>
        <p:nvSpPr>
          <p:cNvPr id="5" name="TextBox 4">
            <a:extLst>
              <a:ext uri="{FF2B5EF4-FFF2-40B4-BE49-F238E27FC236}">
                <a16:creationId xmlns:a16="http://schemas.microsoft.com/office/drawing/2014/main" id="{C83B814E-3CC8-BCA0-8B1E-6539BEA6FE0F}"/>
              </a:ext>
            </a:extLst>
          </p:cNvPr>
          <p:cNvSpPr txBox="1"/>
          <p:nvPr/>
        </p:nvSpPr>
        <p:spPr>
          <a:xfrm>
            <a:off x="6580682" y="191633"/>
            <a:ext cx="5368977" cy="3683060"/>
          </a:xfrm>
          <a:prstGeom prst="rect">
            <a:avLst/>
          </a:prstGeom>
          <a:solidFill>
            <a:schemeClr val="accent2">
              <a:lumMod val="20000"/>
              <a:lumOff val="80000"/>
            </a:schemeClr>
          </a:solidFill>
          <a:ln w="57150">
            <a:solidFill>
              <a:schemeClr val="accent2">
                <a:lumMod val="50000"/>
              </a:schemeClr>
            </a:solidFill>
          </a:ln>
        </p:spPr>
        <p:txBody>
          <a:bodyPr wrap="square" rtlCol="0">
            <a:spAutoFit/>
          </a:bodyPr>
          <a:lstStyle/>
          <a:p>
            <a:r>
              <a:rPr lang="en-GB" sz="2000" b="1" dirty="0"/>
              <a:t>Emotional checklist:</a:t>
            </a:r>
          </a:p>
          <a:p>
            <a:pPr marL="285750" indent="-285750">
              <a:spcAft>
                <a:spcPts val="1000"/>
              </a:spcAft>
              <a:buFont typeface="Wingdings" panose="05000000000000000000" pitchFamily="2" charset="2"/>
              <a:buChar char="q"/>
            </a:pPr>
            <a:r>
              <a:rPr lang="en-GB" sz="2000" dirty="0"/>
              <a:t>I know my limits and boundaries about sex</a:t>
            </a:r>
          </a:p>
          <a:p>
            <a:pPr marL="285750" indent="-285750">
              <a:spcAft>
                <a:spcPts val="1000"/>
              </a:spcAft>
              <a:buFont typeface="Wingdings" panose="05000000000000000000" pitchFamily="2" charset="2"/>
              <a:buChar char="q"/>
            </a:pPr>
            <a:r>
              <a:rPr lang="en-GB" sz="2000" dirty="0"/>
              <a:t> I understand that having sex may change my relationship</a:t>
            </a:r>
          </a:p>
          <a:p>
            <a:pPr marL="285750" indent="-285750">
              <a:spcAft>
                <a:spcPts val="1000"/>
              </a:spcAft>
              <a:buFont typeface="Wingdings" panose="05000000000000000000" pitchFamily="2" charset="2"/>
              <a:buChar char="q"/>
            </a:pPr>
            <a:r>
              <a:rPr lang="en-GB" sz="2000" dirty="0"/>
              <a:t>I can handle the risk of getting an STI or pregnancy (if applicable)</a:t>
            </a:r>
          </a:p>
          <a:p>
            <a:pPr marL="285750" indent="-285750">
              <a:spcAft>
                <a:spcPts val="1000"/>
              </a:spcAft>
              <a:buFont typeface="Wingdings" panose="05000000000000000000" pitchFamily="2" charset="2"/>
              <a:buChar char="q"/>
            </a:pPr>
            <a:r>
              <a:rPr lang="en-GB" sz="2000" dirty="0"/>
              <a:t>I have someone I feel comfortable talking about sex with (family, friend, teacher)</a:t>
            </a:r>
          </a:p>
          <a:p>
            <a:pPr marL="285750" indent="-285750">
              <a:spcAft>
                <a:spcPts val="1000"/>
              </a:spcAft>
              <a:buFont typeface="Wingdings" panose="05000000000000000000" pitchFamily="2" charset="2"/>
              <a:buChar char="q"/>
            </a:pPr>
            <a:r>
              <a:rPr lang="en-GB" sz="2000" dirty="0"/>
              <a:t>I can engage in physical intimacy without shame or significant anxiety</a:t>
            </a:r>
          </a:p>
        </p:txBody>
      </p:sp>
      <p:sp>
        <p:nvSpPr>
          <p:cNvPr id="6" name="TextBox 5">
            <a:extLst>
              <a:ext uri="{FF2B5EF4-FFF2-40B4-BE49-F238E27FC236}">
                <a16:creationId xmlns:a16="http://schemas.microsoft.com/office/drawing/2014/main" id="{A0D22DD2-5024-B458-F9E6-AEE9C45ECEBD}"/>
              </a:ext>
            </a:extLst>
          </p:cNvPr>
          <p:cNvSpPr txBox="1"/>
          <p:nvPr/>
        </p:nvSpPr>
        <p:spPr>
          <a:xfrm>
            <a:off x="449705" y="4163118"/>
            <a:ext cx="7360171" cy="2503249"/>
          </a:xfrm>
          <a:prstGeom prst="rect">
            <a:avLst/>
          </a:prstGeom>
          <a:solidFill>
            <a:schemeClr val="accent2">
              <a:lumMod val="20000"/>
              <a:lumOff val="80000"/>
            </a:schemeClr>
          </a:solidFill>
          <a:ln w="57150">
            <a:solidFill>
              <a:schemeClr val="accent2">
                <a:lumMod val="50000"/>
              </a:schemeClr>
            </a:solidFill>
          </a:ln>
        </p:spPr>
        <p:txBody>
          <a:bodyPr wrap="square" rtlCol="0">
            <a:spAutoFit/>
          </a:bodyPr>
          <a:lstStyle/>
          <a:p>
            <a:r>
              <a:rPr lang="en-GB" sz="2000" b="1" dirty="0"/>
              <a:t>Physical/Body checklist:</a:t>
            </a:r>
          </a:p>
          <a:p>
            <a:pPr marL="285750" indent="-285750">
              <a:spcAft>
                <a:spcPts val="1000"/>
              </a:spcAft>
              <a:buFont typeface="Wingdings" panose="05000000000000000000" pitchFamily="2" charset="2"/>
              <a:buChar char="q"/>
            </a:pPr>
            <a:r>
              <a:rPr lang="en-GB" sz="2000" dirty="0"/>
              <a:t>I know where to get safe sex supplies (condoms, lube etc) and how to use them</a:t>
            </a:r>
          </a:p>
          <a:p>
            <a:pPr marL="285750" indent="-285750">
              <a:spcAft>
                <a:spcPts val="1000"/>
              </a:spcAft>
              <a:buFont typeface="Wingdings" panose="05000000000000000000" pitchFamily="2" charset="2"/>
              <a:buChar char="q"/>
            </a:pPr>
            <a:r>
              <a:rPr lang="en-GB" sz="2000" dirty="0"/>
              <a:t>I understand the basic anatomy concerning sex, STI transmission &amp; pregnancy</a:t>
            </a:r>
          </a:p>
          <a:p>
            <a:pPr marL="285750" indent="-285750">
              <a:spcAft>
                <a:spcPts val="1000"/>
              </a:spcAft>
              <a:buFont typeface="Wingdings" panose="05000000000000000000" pitchFamily="2" charset="2"/>
              <a:buChar char="q"/>
            </a:pPr>
            <a:r>
              <a:rPr lang="en-GB" sz="2000" dirty="0"/>
              <a:t>I can explore my body and figure out what I do and don’t enjoy</a:t>
            </a:r>
          </a:p>
        </p:txBody>
      </p:sp>
      <p:sp>
        <p:nvSpPr>
          <p:cNvPr id="2" name="TextBox 1">
            <a:extLst>
              <a:ext uri="{FF2B5EF4-FFF2-40B4-BE49-F238E27FC236}">
                <a16:creationId xmlns:a16="http://schemas.microsoft.com/office/drawing/2014/main" id="{A7C0294C-D723-111B-6570-9C30041F8C9B}"/>
              </a:ext>
            </a:extLst>
          </p:cNvPr>
          <p:cNvSpPr txBox="1"/>
          <p:nvPr/>
        </p:nvSpPr>
        <p:spPr>
          <a:xfrm>
            <a:off x="8289561" y="4377128"/>
            <a:ext cx="3312826" cy="1938992"/>
          </a:xfrm>
          <a:prstGeom prst="rect">
            <a:avLst/>
          </a:prstGeom>
          <a:solidFill>
            <a:schemeClr val="accent4">
              <a:lumMod val="60000"/>
              <a:lumOff val="40000"/>
            </a:schemeClr>
          </a:solidFill>
        </p:spPr>
        <p:txBody>
          <a:bodyPr wrap="square" rtlCol="0">
            <a:spAutoFit/>
          </a:bodyPr>
          <a:lstStyle/>
          <a:p>
            <a:pPr algn="ctr"/>
            <a:r>
              <a:rPr lang="en-GB" sz="2400" b="1" dirty="0"/>
              <a:t>Written task:</a:t>
            </a:r>
          </a:p>
          <a:p>
            <a:pPr algn="ctr"/>
            <a:r>
              <a:rPr lang="en-GB" sz="2400" dirty="0"/>
              <a:t>Choose one point from each list and explain why it is important for sexual readiness.</a:t>
            </a:r>
          </a:p>
        </p:txBody>
      </p:sp>
    </p:spTree>
    <p:extLst>
      <p:ext uri="{BB962C8B-B14F-4D97-AF65-F5344CB8AC3E}">
        <p14:creationId xmlns:p14="http://schemas.microsoft.com/office/powerpoint/2010/main" val="1031410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50A7-6FF9-EF24-8E2A-9390C68F500E}"/>
              </a:ext>
            </a:extLst>
          </p:cNvPr>
          <p:cNvSpPr>
            <a:spLocks noGrp="1"/>
          </p:cNvSpPr>
          <p:nvPr>
            <p:ph type="title"/>
          </p:nvPr>
        </p:nvSpPr>
        <p:spPr>
          <a:xfrm>
            <a:off x="838200" y="404735"/>
            <a:ext cx="10515600" cy="2259767"/>
          </a:xfrm>
        </p:spPr>
        <p:txBody>
          <a:bodyPr>
            <a:normAutofit/>
          </a:bodyPr>
          <a:lstStyle/>
          <a:p>
            <a:r>
              <a:rPr lang="en-GB" sz="4800" dirty="0"/>
              <a:t>Sexual Readiness: Watch the video and summarise the key messages in 3-4 bullet points</a:t>
            </a:r>
          </a:p>
        </p:txBody>
      </p:sp>
      <p:sp>
        <p:nvSpPr>
          <p:cNvPr id="5" name="TextBox 4">
            <a:extLst>
              <a:ext uri="{FF2B5EF4-FFF2-40B4-BE49-F238E27FC236}">
                <a16:creationId xmlns:a16="http://schemas.microsoft.com/office/drawing/2014/main" id="{1C9D4E0E-205D-D5C5-4DD9-F0DBAD1B2137}"/>
              </a:ext>
            </a:extLst>
          </p:cNvPr>
          <p:cNvSpPr txBox="1"/>
          <p:nvPr/>
        </p:nvSpPr>
        <p:spPr>
          <a:xfrm>
            <a:off x="719528" y="3240585"/>
            <a:ext cx="8420723" cy="461665"/>
          </a:xfrm>
          <a:prstGeom prst="rect">
            <a:avLst/>
          </a:prstGeom>
          <a:noFill/>
        </p:spPr>
        <p:txBody>
          <a:bodyPr wrap="square">
            <a:spAutoFit/>
          </a:bodyPr>
          <a:lstStyle/>
          <a:p>
            <a:r>
              <a:rPr lang="en-GB" sz="2400" dirty="0">
                <a:hlinkClick r:id="rId2"/>
              </a:rPr>
              <a:t>https://www.youtube.com/watch?v=BrUMvQjEkvo</a:t>
            </a:r>
            <a:endParaRPr lang="en-GB" sz="2400" dirty="0"/>
          </a:p>
        </p:txBody>
      </p:sp>
    </p:spTree>
    <p:extLst>
      <p:ext uri="{BB962C8B-B14F-4D97-AF65-F5344CB8AC3E}">
        <p14:creationId xmlns:p14="http://schemas.microsoft.com/office/powerpoint/2010/main" val="3064425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6511498-07DB-91BF-4F2B-955207CC2DF4}"/>
              </a:ext>
            </a:extLst>
          </p:cNvPr>
          <p:cNvSpPr txBox="1">
            <a:spLocks/>
          </p:cNvSpPr>
          <p:nvPr/>
        </p:nvSpPr>
        <p:spPr>
          <a:xfrm>
            <a:off x="838200" y="983456"/>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Tahoma"/>
                <a:ea typeface="+mj-ea"/>
                <a:cs typeface="+mj-cs"/>
              </a:rPr>
              <a:t>Enthusiastic consent</a:t>
            </a:r>
            <a:endParaRPr kumimoji="0" lang="en-GB" sz="4400" b="0" i="0" u="none" strike="noStrike" kern="1200" cap="none" spc="0" normalizeH="0" baseline="0" noProof="0">
              <a:ln>
                <a:noFill/>
              </a:ln>
              <a:solidFill>
                <a:prstClr val="black"/>
              </a:solidFill>
              <a:effectLst/>
              <a:uLnTx/>
              <a:uFillTx/>
              <a:latin typeface="Tahoma"/>
              <a:ea typeface="+mj-ea"/>
              <a:cs typeface="+mj-cs"/>
            </a:endParaRPr>
          </a:p>
        </p:txBody>
      </p:sp>
      <p:sp>
        <p:nvSpPr>
          <p:cNvPr id="3" name="Content Placeholder 4">
            <a:extLst>
              <a:ext uri="{FF2B5EF4-FFF2-40B4-BE49-F238E27FC236}">
                <a16:creationId xmlns:a16="http://schemas.microsoft.com/office/drawing/2014/main" id="{47437806-5500-1398-EDAE-8924AEDB2161}"/>
              </a:ext>
            </a:extLst>
          </p:cNvPr>
          <p:cNvSpPr txBox="1">
            <a:spLocks/>
          </p:cNvSpPr>
          <p:nvPr/>
        </p:nvSpPr>
        <p:spPr>
          <a:xfrm>
            <a:off x="838200" y="1830575"/>
            <a:ext cx="10515600" cy="30680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a:ln>
                  <a:noFill/>
                </a:ln>
                <a:solidFill>
                  <a:srgbClr val="1C0039"/>
                </a:solidFill>
                <a:effectLst/>
                <a:uLnTx/>
                <a:uFillTx/>
                <a:latin typeface="Tahoma"/>
                <a:ea typeface="+mn-ea"/>
                <a:cs typeface="+mn-cs"/>
              </a:rPr>
              <a:t>Look at the examples of intimacy and tick in the column you think each demonstrates: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srgbClr val="1C0039"/>
              </a:solidFill>
              <a:effectLst/>
              <a:uLnTx/>
              <a:uFillTx/>
              <a:latin typeface="Tahoma"/>
              <a:ea typeface="+mn-ea"/>
              <a:cs typeface="+mn-cs"/>
            </a:endParaRPr>
          </a:p>
        </p:txBody>
      </p:sp>
      <p:sp>
        <p:nvSpPr>
          <p:cNvPr id="4" name="Rectangle 3">
            <a:extLst>
              <a:ext uri="{FF2B5EF4-FFF2-40B4-BE49-F238E27FC236}">
                <a16:creationId xmlns:a16="http://schemas.microsoft.com/office/drawing/2014/main" id="{B1DC99E0-921B-9313-E986-EFC4E0D20030}"/>
              </a:ext>
            </a:extLst>
          </p:cNvPr>
          <p:cNvSpPr/>
          <p:nvPr/>
        </p:nvSpPr>
        <p:spPr>
          <a:xfrm>
            <a:off x="931788" y="3154661"/>
            <a:ext cx="2939716" cy="2317269"/>
          </a:xfrm>
          <a:prstGeom prst="rect">
            <a:avLst/>
          </a:prstGeom>
          <a:solidFill>
            <a:srgbClr val="C7E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srgbClr val="1C0039"/>
                </a:solidFill>
                <a:effectLst/>
                <a:uLnTx/>
                <a:uFillTx/>
                <a:latin typeface="Calibri" panose="020F0502020204030204"/>
                <a:ea typeface="+mn-ea"/>
                <a:cs typeface="+mn-cs"/>
              </a:rPr>
              <a:t>Enthusiastic consent</a:t>
            </a:r>
          </a:p>
        </p:txBody>
      </p:sp>
      <p:sp>
        <p:nvSpPr>
          <p:cNvPr id="5" name="Rectangle 4">
            <a:extLst>
              <a:ext uri="{FF2B5EF4-FFF2-40B4-BE49-F238E27FC236}">
                <a16:creationId xmlns:a16="http://schemas.microsoft.com/office/drawing/2014/main" id="{FBF171B7-9C7D-F15D-D95C-F3C2F564372E}"/>
              </a:ext>
            </a:extLst>
          </p:cNvPr>
          <p:cNvSpPr/>
          <p:nvPr/>
        </p:nvSpPr>
        <p:spPr>
          <a:xfrm>
            <a:off x="4626142" y="3145379"/>
            <a:ext cx="2939716" cy="2317269"/>
          </a:xfrm>
          <a:prstGeom prst="rect">
            <a:avLst/>
          </a:prstGeom>
          <a:solidFill>
            <a:srgbClr val="9DD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srgbClr val="1C0039"/>
                </a:solidFill>
                <a:effectLst/>
                <a:uLnTx/>
                <a:uFillTx/>
                <a:latin typeface="Calibri" panose="020F0502020204030204"/>
                <a:ea typeface="+mn-ea"/>
                <a:cs typeface="+mn-cs"/>
              </a:rPr>
              <a:t>May be consent but some checking-in needs to happen to make sure</a:t>
            </a:r>
          </a:p>
        </p:txBody>
      </p:sp>
      <p:sp>
        <p:nvSpPr>
          <p:cNvPr id="6" name="Rectangle 5">
            <a:extLst>
              <a:ext uri="{FF2B5EF4-FFF2-40B4-BE49-F238E27FC236}">
                <a16:creationId xmlns:a16="http://schemas.microsoft.com/office/drawing/2014/main" id="{03B3C9EF-660C-4B48-2FB0-67792B475D37}"/>
              </a:ext>
            </a:extLst>
          </p:cNvPr>
          <p:cNvSpPr/>
          <p:nvPr/>
        </p:nvSpPr>
        <p:spPr>
          <a:xfrm>
            <a:off x="8320496" y="3154662"/>
            <a:ext cx="2939716" cy="2307986"/>
          </a:xfrm>
          <a:prstGeom prst="rect">
            <a:avLst/>
          </a:prstGeom>
          <a:solidFill>
            <a:srgbClr val="009D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prstClr val="white"/>
                </a:solidFill>
                <a:effectLst/>
                <a:uLnTx/>
                <a:uFillTx/>
                <a:latin typeface="Calibri" panose="020F0502020204030204"/>
                <a:ea typeface="+mn-ea"/>
                <a:cs typeface="+mn-cs"/>
              </a:rPr>
              <a:t>Not authentic consent</a:t>
            </a:r>
          </a:p>
        </p:txBody>
      </p:sp>
    </p:spTree>
    <p:extLst>
      <p:ext uri="{BB962C8B-B14F-4D97-AF65-F5344CB8AC3E}">
        <p14:creationId xmlns:p14="http://schemas.microsoft.com/office/powerpoint/2010/main" val="2192918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50E2-B9D6-4086-4CB3-FA7DBD266B98}"/>
              </a:ext>
            </a:extLst>
          </p:cNvPr>
          <p:cNvSpPr>
            <a:spLocks noGrp="1"/>
          </p:cNvSpPr>
          <p:nvPr>
            <p:ph type="title"/>
          </p:nvPr>
        </p:nvSpPr>
        <p:spPr>
          <a:xfrm>
            <a:off x="838200" y="799840"/>
            <a:ext cx="10515600" cy="1325563"/>
          </a:xfrm>
        </p:spPr>
        <p:txBody>
          <a:bodyPr>
            <a:normAutofit fontScale="90000"/>
          </a:bodyPr>
          <a:lstStyle/>
          <a:p>
            <a:r>
              <a:rPr lang="en-GB" dirty="0"/>
              <a:t>What are some </a:t>
            </a:r>
            <a:r>
              <a:rPr lang="en-GB" b="1" dirty="0"/>
              <a:t>non-verbal</a:t>
            </a:r>
            <a:r>
              <a:rPr lang="en-GB" dirty="0"/>
              <a:t> ways someone might communicate they are uncomfortable with the current activity, or where it might lead?</a:t>
            </a:r>
          </a:p>
        </p:txBody>
      </p:sp>
      <p:sp>
        <p:nvSpPr>
          <p:cNvPr id="3" name="Content Placeholder 2">
            <a:extLst>
              <a:ext uri="{FF2B5EF4-FFF2-40B4-BE49-F238E27FC236}">
                <a16:creationId xmlns:a16="http://schemas.microsoft.com/office/drawing/2014/main" id="{076385E9-CF44-68E2-4F2F-D38753F61E80}"/>
              </a:ext>
            </a:extLst>
          </p:cNvPr>
          <p:cNvSpPr>
            <a:spLocks noGrp="1"/>
          </p:cNvSpPr>
          <p:nvPr>
            <p:ph idx="1"/>
          </p:nvPr>
        </p:nvSpPr>
        <p:spPr>
          <a:xfrm>
            <a:off x="838200" y="2713219"/>
            <a:ext cx="10515600" cy="3463743"/>
          </a:xfrm>
        </p:spPr>
        <p:txBody>
          <a:bodyPr/>
          <a:lstStyle/>
          <a:p>
            <a:r>
              <a:rPr lang="en-GB" dirty="0"/>
              <a:t>Going silent</a:t>
            </a:r>
          </a:p>
          <a:p>
            <a:r>
              <a:rPr lang="en-GB" dirty="0"/>
              <a:t>Freezing up</a:t>
            </a:r>
          </a:p>
          <a:p>
            <a:r>
              <a:rPr lang="en-GB" dirty="0"/>
              <a:t>Looking uncomfortable e.g. tense, fidgeting</a:t>
            </a:r>
          </a:p>
          <a:p>
            <a:r>
              <a:rPr lang="en-GB" dirty="0"/>
              <a:t>Lack of enthusiasm</a:t>
            </a:r>
          </a:p>
          <a:p>
            <a:r>
              <a:rPr lang="en-GB" dirty="0"/>
              <a:t>Covering themself</a:t>
            </a:r>
          </a:p>
        </p:txBody>
      </p:sp>
    </p:spTree>
    <p:extLst>
      <p:ext uri="{BB962C8B-B14F-4D97-AF65-F5344CB8AC3E}">
        <p14:creationId xmlns:p14="http://schemas.microsoft.com/office/powerpoint/2010/main" val="153194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045540E-8981-6166-F5F8-19DDDCEE30F8}"/>
              </a:ext>
            </a:extLst>
          </p:cNvPr>
          <p:cNvSpPr txBox="1">
            <a:spLocks/>
          </p:cNvSpPr>
          <p:nvPr/>
        </p:nvSpPr>
        <p:spPr>
          <a:xfrm>
            <a:off x="838200" y="983456"/>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Tahoma"/>
                <a:ea typeface="+mj-ea"/>
                <a:cs typeface="+mj-cs"/>
              </a:rPr>
              <a:t>Communication skills</a:t>
            </a:r>
            <a:endParaRPr kumimoji="0" lang="en-GB" sz="4400" b="0" i="0" u="none" strike="noStrike" kern="1200" cap="none" spc="0" normalizeH="0" baseline="0" noProof="0">
              <a:ln>
                <a:noFill/>
              </a:ln>
              <a:solidFill>
                <a:prstClr val="black"/>
              </a:solidFill>
              <a:effectLst/>
              <a:uLnTx/>
              <a:uFillTx/>
              <a:latin typeface="Tahoma"/>
              <a:ea typeface="+mj-ea"/>
              <a:cs typeface="+mj-cs"/>
            </a:endParaRPr>
          </a:p>
        </p:txBody>
      </p:sp>
      <p:sp>
        <p:nvSpPr>
          <p:cNvPr id="3" name="Content Placeholder 4">
            <a:extLst>
              <a:ext uri="{FF2B5EF4-FFF2-40B4-BE49-F238E27FC236}">
                <a16:creationId xmlns:a16="http://schemas.microsoft.com/office/drawing/2014/main" id="{6B24273D-7572-EF65-5508-1F349AA4EE5B}"/>
              </a:ext>
            </a:extLst>
          </p:cNvPr>
          <p:cNvSpPr txBox="1">
            <a:spLocks/>
          </p:cNvSpPr>
          <p:nvPr/>
        </p:nvSpPr>
        <p:spPr>
          <a:xfrm>
            <a:off x="838200" y="1830576"/>
            <a:ext cx="10515600" cy="972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a:ln>
                  <a:noFill/>
                </a:ln>
                <a:solidFill>
                  <a:srgbClr val="1C0039"/>
                </a:solidFill>
                <a:effectLst/>
                <a:uLnTx/>
                <a:uFillTx/>
                <a:latin typeface="Tahoma"/>
                <a:ea typeface="+mn-ea"/>
                <a:cs typeface="+mn-cs"/>
              </a:rPr>
              <a:t>Choose one of the scenarios that you felt ‘may be consent but needs to be checked’…</a:t>
            </a:r>
          </a:p>
        </p:txBody>
      </p:sp>
      <p:sp>
        <p:nvSpPr>
          <p:cNvPr id="4" name="Speech Bubble: Rectangle with Corners Rounded 3">
            <a:extLst>
              <a:ext uri="{FF2B5EF4-FFF2-40B4-BE49-F238E27FC236}">
                <a16:creationId xmlns:a16="http://schemas.microsoft.com/office/drawing/2014/main" id="{0119483D-CAC8-79BC-9A7A-B63EBD985DFF}"/>
              </a:ext>
            </a:extLst>
          </p:cNvPr>
          <p:cNvSpPr/>
          <p:nvPr/>
        </p:nvSpPr>
        <p:spPr>
          <a:xfrm>
            <a:off x="1157664" y="2933146"/>
            <a:ext cx="9844228" cy="1433104"/>
          </a:xfrm>
          <a:prstGeom prst="wedgeRoundRectCallout">
            <a:avLst>
              <a:gd name="adj1" fmla="val 59837"/>
              <a:gd name="adj2" fmla="val -46539"/>
              <a:gd name="adj3" fmla="val 16667"/>
            </a:avLst>
          </a:prstGeom>
          <a:noFill/>
          <a:ln w="28575">
            <a:solidFill>
              <a:srgbClr val="009D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C0039"/>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1C0039"/>
                </a:solidFill>
                <a:effectLst/>
                <a:uLnTx/>
                <a:uFillTx/>
                <a:latin typeface="Calibri" panose="020F0502020204030204"/>
                <a:ea typeface="+mn-ea"/>
                <a:cs typeface="+mn-cs"/>
              </a:rPr>
              <a:t>How could the person check consent in this situation, to ensure their partner was enthusiastically consenting in the moment?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C0039"/>
              </a:solidFill>
              <a:effectLst/>
              <a:uLnTx/>
              <a:uFillTx/>
              <a:latin typeface="Calibri" panose="020F0502020204030204"/>
              <a:ea typeface="+mn-ea"/>
              <a:cs typeface="+mn-cs"/>
            </a:endParaRPr>
          </a:p>
        </p:txBody>
      </p:sp>
      <p:sp>
        <p:nvSpPr>
          <p:cNvPr id="5" name="Speech Bubble: Rectangle with Corners Rounded 4">
            <a:extLst>
              <a:ext uri="{FF2B5EF4-FFF2-40B4-BE49-F238E27FC236}">
                <a16:creationId xmlns:a16="http://schemas.microsoft.com/office/drawing/2014/main" id="{AF3442D3-0EA2-5447-3939-FEC415202DA0}"/>
              </a:ext>
            </a:extLst>
          </p:cNvPr>
          <p:cNvSpPr/>
          <p:nvPr/>
        </p:nvSpPr>
        <p:spPr>
          <a:xfrm>
            <a:off x="1173886" y="4808385"/>
            <a:ext cx="9844228" cy="1248825"/>
          </a:xfrm>
          <a:prstGeom prst="wedgeRoundRectCallout">
            <a:avLst>
              <a:gd name="adj1" fmla="val -59472"/>
              <a:gd name="adj2" fmla="val 44669"/>
              <a:gd name="adj3" fmla="val 16667"/>
            </a:avLst>
          </a:prstGeom>
          <a:noFill/>
          <a:ln w="28575">
            <a:solidFill>
              <a:srgbClr val="9DD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C0039"/>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1C0039"/>
                </a:solidFill>
                <a:effectLst/>
                <a:uLnTx/>
                <a:uFillTx/>
                <a:latin typeface="Calibri" panose="020F0502020204030204"/>
                <a:ea typeface="+mn-ea"/>
                <a:cs typeface="+mn-cs"/>
              </a:rPr>
              <a:t>How could the character assertively communicate their feelings and explain concerns they might have?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C0039"/>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560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2CDD9-BEDC-3DA2-5217-5E6524D9F04F}"/>
              </a:ext>
            </a:extLst>
          </p:cNvPr>
          <p:cNvSpPr>
            <a:spLocks noGrp="1"/>
          </p:cNvSpPr>
          <p:nvPr>
            <p:ph type="title"/>
          </p:nvPr>
        </p:nvSpPr>
        <p:spPr/>
        <p:txBody>
          <a:bodyPr/>
          <a:lstStyle/>
          <a:p>
            <a:r>
              <a:rPr lang="en-GB" sz="4400">
                <a:latin typeface="+mj-lt"/>
              </a:rPr>
              <a:t>Question: If sex is consensual and safe, does that make it good?</a:t>
            </a:r>
          </a:p>
        </p:txBody>
      </p:sp>
      <p:sp>
        <p:nvSpPr>
          <p:cNvPr id="3" name="Content Placeholder 2">
            <a:extLst>
              <a:ext uri="{FF2B5EF4-FFF2-40B4-BE49-F238E27FC236}">
                <a16:creationId xmlns:a16="http://schemas.microsoft.com/office/drawing/2014/main" id="{6252C036-CD00-CC97-D876-E3340B9A94F5}"/>
              </a:ext>
            </a:extLst>
          </p:cNvPr>
          <p:cNvSpPr>
            <a:spLocks noGrp="1"/>
          </p:cNvSpPr>
          <p:nvPr>
            <p:ph idx="1"/>
          </p:nvPr>
        </p:nvSpPr>
        <p:spPr>
          <a:xfrm>
            <a:off x="838200" y="1894113"/>
            <a:ext cx="10515600" cy="4598761"/>
          </a:xfrm>
        </p:spPr>
        <p:txBody>
          <a:bodyPr>
            <a:normAutofit fontScale="85000" lnSpcReduction="10000"/>
          </a:bodyPr>
          <a:lstStyle/>
          <a:p>
            <a:pPr>
              <a:lnSpc>
                <a:spcPct val="150000"/>
              </a:lnSpc>
            </a:pPr>
            <a:r>
              <a:rPr lang="en-GB" dirty="0"/>
              <a:t>That is a good starting point, but it does not end there!!</a:t>
            </a:r>
          </a:p>
          <a:p>
            <a:pPr>
              <a:lnSpc>
                <a:spcPct val="150000"/>
              </a:lnSpc>
            </a:pPr>
            <a:r>
              <a:rPr lang="en-GB" dirty="0"/>
              <a:t>Sex is about mutual pleasure, not meeting the needs or expectations of any one person.</a:t>
            </a:r>
          </a:p>
          <a:p>
            <a:pPr>
              <a:lnSpc>
                <a:spcPct val="150000"/>
              </a:lnSpc>
            </a:pPr>
            <a:r>
              <a:rPr lang="en-GB" dirty="0"/>
              <a:t>Every person and every human body is different. What you enjoy will vary and sexual intimacy is a lot about exploration and communication.</a:t>
            </a:r>
          </a:p>
          <a:p>
            <a:pPr>
              <a:lnSpc>
                <a:spcPct val="150000"/>
              </a:lnSpc>
            </a:pPr>
            <a:r>
              <a:rPr lang="en-GB" dirty="0"/>
              <a:t>Logistically, sex can be uncomfortable or awkward at times. Especially in the early stages or with a new partner, but overall it should be an enjoyable experience for everyone.</a:t>
            </a:r>
          </a:p>
        </p:txBody>
      </p:sp>
    </p:spTree>
    <p:extLst>
      <p:ext uri="{BB962C8B-B14F-4D97-AF65-F5344CB8AC3E}">
        <p14:creationId xmlns:p14="http://schemas.microsoft.com/office/powerpoint/2010/main" val="297043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94D23-646A-5344-B879-124399BA06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E17F49-62BB-BAFA-9FF9-79BB6D80F9B2}"/>
              </a:ext>
            </a:extLst>
          </p:cNvPr>
          <p:cNvSpPr>
            <a:spLocks noGrp="1"/>
          </p:cNvSpPr>
          <p:nvPr>
            <p:ph type="title"/>
          </p:nvPr>
        </p:nvSpPr>
        <p:spPr>
          <a:xfrm>
            <a:off x="670559" y="1"/>
            <a:ext cx="10515600" cy="742950"/>
          </a:xfrm>
        </p:spPr>
        <p:txBody>
          <a:bodyPr/>
          <a:lstStyle/>
          <a:p>
            <a:r>
              <a:rPr lang="en-GB" dirty="0"/>
              <a:t>Plenary</a:t>
            </a:r>
          </a:p>
        </p:txBody>
      </p:sp>
      <p:graphicFrame>
        <p:nvGraphicFramePr>
          <p:cNvPr id="4" name="Table 3">
            <a:extLst>
              <a:ext uri="{FF2B5EF4-FFF2-40B4-BE49-F238E27FC236}">
                <a16:creationId xmlns:a16="http://schemas.microsoft.com/office/drawing/2014/main" id="{A0BE0B55-A29F-D15B-00D6-21F5821667E3}"/>
              </a:ext>
            </a:extLst>
          </p:cNvPr>
          <p:cNvGraphicFramePr>
            <a:graphicFrameLocks noGrp="1"/>
          </p:cNvGraphicFramePr>
          <p:nvPr>
            <p:extLst>
              <p:ext uri="{D42A27DB-BD31-4B8C-83A1-F6EECF244321}">
                <p14:modId xmlns:p14="http://schemas.microsoft.com/office/powerpoint/2010/main" val="3824585256"/>
              </p:ext>
            </p:extLst>
          </p:nvPr>
        </p:nvGraphicFramePr>
        <p:xfrm>
          <a:off x="357118" y="919666"/>
          <a:ext cx="11477764" cy="5929000"/>
        </p:xfrm>
        <a:graphic>
          <a:graphicData uri="http://schemas.openxmlformats.org/drawingml/2006/table">
            <a:tbl>
              <a:tblPr firstRow="1" bandRow="1"/>
              <a:tblGrid>
                <a:gridCol w="4958437">
                  <a:extLst>
                    <a:ext uri="{9D8B030D-6E8A-4147-A177-3AD203B41FA5}">
                      <a16:colId xmlns:a16="http://schemas.microsoft.com/office/drawing/2014/main" val="2550149426"/>
                    </a:ext>
                  </a:extLst>
                </a:gridCol>
                <a:gridCol w="6519327">
                  <a:extLst>
                    <a:ext uri="{9D8B030D-6E8A-4147-A177-3AD203B41FA5}">
                      <a16:colId xmlns:a16="http://schemas.microsoft.com/office/drawing/2014/main" val="2616064144"/>
                    </a:ext>
                  </a:extLst>
                </a:gridCol>
              </a:tblGrid>
              <a:tr h="323227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indent="0" algn="l">
                        <a:spcAft>
                          <a:spcPts val="600"/>
                        </a:spcAft>
                        <a:buNone/>
                      </a:pPr>
                      <a:r>
                        <a:rPr lang="en-GB" sz="2000" b="1" kern="1200" dirty="0">
                          <a:solidFill>
                            <a:schemeClr val="dk1"/>
                          </a:solidFill>
                          <a:latin typeface="Tahoma" panose="020B0604030504040204" pitchFamily="34" charset="0"/>
                          <a:ea typeface="Tahoma" panose="020B0604030504040204" pitchFamily="34" charset="0"/>
                          <a:cs typeface="Tahoma" panose="020B0604030504040204" pitchFamily="34" charset="0"/>
                        </a:rPr>
                        <a:t>What were our learning questions?</a:t>
                      </a:r>
                    </a:p>
                    <a:p>
                      <a:pPr marL="0" indent="0" algn="l">
                        <a:spcAft>
                          <a:spcPts val="600"/>
                        </a:spcAft>
                        <a:buNone/>
                      </a:pPr>
                      <a:endParaRPr lang="en-GB" sz="1800" b="1" kern="1200" dirty="0">
                        <a:solidFill>
                          <a:schemeClr val="dk1"/>
                        </a:solidFill>
                        <a:latin typeface="Tahoma" panose="020B0604030504040204" pitchFamily="34" charset="0"/>
                        <a:ea typeface="Tahoma" panose="020B0604030504040204" pitchFamily="34" charset="0"/>
                        <a:cs typeface="Tahoma" panose="020B0604030504040204" pitchFamily="34" charset="0"/>
                      </a:endParaRPr>
                    </a:p>
                    <a:p>
                      <a:pPr marL="342900" indent="-342900">
                        <a:spcAft>
                          <a:spcPts val="400"/>
                        </a:spcAft>
                        <a:buAutoNum type="arabicPeriod"/>
                      </a:pPr>
                      <a:r>
                        <a:rPr lang="en-GB" sz="1900" b="0" kern="12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GB" sz="2000" b="0" dirty="0">
                          <a:solidFill>
                            <a:schemeClr val="tx1"/>
                          </a:solidFill>
                          <a:latin typeface="Tahoma" panose="020B0604030504040204" pitchFamily="34" charset="0"/>
                          <a:ea typeface="Tahoma" panose="020B0604030504040204" pitchFamily="34" charset="0"/>
                          <a:cs typeface="Tahoma" panose="020B0604030504040204" pitchFamily="34" charset="0"/>
                        </a:rPr>
                        <a:t>Do I understand the impact of intoxication and impaired judgement on consent?</a:t>
                      </a:r>
                    </a:p>
                    <a:p>
                      <a:pPr marL="342900" indent="-342900">
                        <a:spcAft>
                          <a:spcPts val="400"/>
                        </a:spcAft>
                        <a:buAutoNum type="arabicPeriod"/>
                      </a:pPr>
                      <a:r>
                        <a:rPr lang="en-GB" sz="2000" b="0" dirty="0">
                          <a:solidFill>
                            <a:schemeClr val="tx1"/>
                          </a:solidFill>
                          <a:latin typeface="Tahoma" panose="020B0604030504040204" pitchFamily="34" charset="0"/>
                          <a:ea typeface="Tahoma" panose="020B0604030504040204" pitchFamily="34" charset="0"/>
                          <a:cs typeface="Tahoma" panose="020B0604030504040204" pitchFamily="34" charset="0"/>
                        </a:rPr>
                        <a:t>Do I know the UK laws surrounding sexual activity?</a:t>
                      </a:r>
                    </a:p>
                    <a:p>
                      <a:pPr marL="342900" indent="-342900">
                        <a:spcAft>
                          <a:spcPts val="400"/>
                        </a:spcAft>
                        <a:buFontTx/>
                        <a:buAutoNum type="arabicPeriod"/>
                      </a:pPr>
                      <a:r>
                        <a:rPr lang="en-GB" sz="2000" b="0" dirty="0">
                          <a:solidFill>
                            <a:schemeClr val="tx1"/>
                          </a:solidFill>
                          <a:latin typeface="Tahoma" panose="020B0604030504040204" pitchFamily="34" charset="0"/>
                          <a:ea typeface="Tahoma" panose="020B0604030504040204" pitchFamily="34" charset="0"/>
                          <a:cs typeface="Tahoma" panose="020B0604030504040204" pitchFamily="34" charset="0"/>
                        </a:rPr>
                        <a:t>How do I know if I am ready for sexual intimacy?</a:t>
                      </a:r>
                      <a:endParaRPr lang="en-GB" sz="19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indent="0">
                        <a:buNone/>
                      </a:pPr>
                      <a:r>
                        <a:rPr lang="en-GB" sz="2400" b="1" kern="1200" dirty="0">
                          <a:solidFill>
                            <a:schemeClr val="dk1"/>
                          </a:solidFill>
                          <a:latin typeface="Tahoma" panose="020B0604030504040204" pitchFamily="34" charset="0"/>
                          <a:ea typeface="Tahoma" panose="020B0604030504040204" pitchFamily="34" charset="0"/>
                          <a:cs typeface="Tahoma" panose="020B0604030504040204" pitchFamily="34" charset="0"/>
                        </a:rPr>
                        <a:t>Final </a:t>
                      </a:r>
                      <a:r>
                        <a:rPr lang="en-GB" sz="2400" b="1" kern="1200" dirty="0">
                          <a:solidFill>
                            <a:schemeClr val="tx1"/>
                          </a:solidFill>
                          <a:latin typeface="Tahoma" panose="020B0604030504040204" pitchFamily="34" charset="0"/>
                          <a:ea typeface="Tahoma" panose="020B0604030504040204" pitchFamily="34" charset="0"/>
                          <a:cs typeface="Tahoma" panose="020B0604030504040204" pitchFamily="34" charset="0"/>
                        </a:rPr>
                        <a:t>Task:</a:t>
                      </a:r>
                    </a:p>
                    <a:p>
                      <a:pPr marL="0" indent="0">
                        <a:buNone/>
                      </a:pPr>
                      <a:r>
                        <a:rPr lang="en-GB" sz="2400" b="0" kern="1200" dirty="0">
                          <a:solidFill>
                            <a:schemeClr val="tx1"/>
                          </a:solidFill>
                          <a:latin typeface="Tahoma" panose="020B0604030504040204" pitchFamily="34" charset="0"/>
                          <a:ea typeface="Tahoma" panose="020B0604030504040204" pitchFamily="34" charset="0"/>
                          <a:cs typeface="Tahoma" panose="020B0604030504040204" pitchFamily="34" charset="0"/>
                        </a:rPr>
                        <a:t>Someone (of legal age) wants to start having a more physically intimate relationship with their partner. To help prepare for this suggest:</a:t>
                      </a:r>
                    </a:p>
                    <a:p>
                      <a:pPr marL="342900" indent="-342900">
                        <a:spcAft>
                          <a:spcPts val="600"/>
                        </a:spcAft>
                        <a:buFont typeface="Arial" panose="020B0604020202020204" pitchFamily="34" charset="0"/>
                        <a:buChar char="•"/>
                      </a:pPr>
                      <a:r>
                        <a:rPr lang="en-GB" sz="2400" b="1" kern="1200" dirty="0">
                          <a:solidFill>
                            <a:schemeClr val="tx1"/>
                          </a:solidFill>
                          <a:latin typeface="Tahoma" panose="020B0604030504040204" pitchFamily="34" charset="0"/>
                          <a:ea typeface="Tahoma" panose="020B0604030504040204" pitchFamily="34" charset="0"/>
                          <a:cs typeface="Tahoma" panose="020B0604030504040204" pitchFamily="34" charset="0"/>
                        </a:rPr>
                        <a:t>2 things </a:t>
                      </a:r>
                      <a:r>
                        <a:rPr lang="en-GB" sz="2400" b="0" kern="1200" dirty="0">
                          <a:solidFill>
                            <a:schemeClr val="tx1"/>
                          </a:solidFill>
                          <a:latin typeface="Tahoma" panose="020B0604030504040204" pitchFamily="34" charset="0"/>
                          <a:ea typeface="Tahoma" panose="020B0604030504040204" pitchFamily="34" charset="0"/>
                          <a:cs typeface="Tahoma" panose="020B0604030504040204" pitchFamily="34" charset="0"/>
                        </a:rPr>
                        <a:t>they could do </a:t>
                      </a:r>
                      <a:r>
                        <a:rPr lang="en-GB" sz="2400" b="1" kern="1200" dirty="0">
                          <a:solidFill>
                            <a:schemeClr val="tx1"/>
                          </a:solidFill>
                          <a:latin typeface="Tahoma" panose="020B0604030504040204" pitchFamily="34" charset="0"/>
                          <a:ea typeface="Tahoma" panose="020B0604030504040204" pitchFamily="34" charset="0"/>
                          <a:cs typeface="Tahoma" panose="020B0604030504040204" pitchFamily="34" charset="0"/>
                        </a:rPr>
                        <a:t>on their own</a:t>
                      </a:r>
                      <a:r>
                        <a:rPr lang="en-GB" sz="2400" b="0" kern="12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marL="342900" indent="-342900">
                        <a:spcAft>
                          <a:spcPts val="600"/>
                        </a:spcAft>
                        <a:buFont typeface="Arial" panose="020B0604020202020204" pitchFamily="34" charset="0"/>
                        <a:buChar char="•"/>
                      </a:pPr>
                      <a:r>
                        <a:rPr lang="en-GB" sz="2400" b="1" kern="1200" dirty="0">
                          <a:solidFill>
                            <a:schemeClr val="tx1"/>
                          </a:solidFill>
                          <a:latin typeface="Tahoma" panose="020B0604030504040204" pitchFamily="34" charset="0"/>
                          <a:ea typeface="Tahoma" panose="020B0604030504040204" pitchFamily="34" charset="0"/>
                          <a:cs typeface="Tahoma" panose="020B0604030504040204" pitchFamily="34" charset="0"/>
                        </a:rPr>
                        <a:t>2 things </a:t>
                      </a:r>
                      <a:r>
                        <a:rPr lang="en-GB" sz="2400" b="0" kern="1200" dirty="0">
                          <a:solidFill>
                            <a:schemeClr val="tx1"/>
                          </a:solidFill>
                          <a:latin typeface="Tahoma" panose="020B0604030504040204" pitchFamily="34" charset="0"/>
                          <a:ea typeface="Tahoma" panose="020B0604030504040204" pitchFamily="34" charset="0"/>
                          <a:cs typeface="Tahoma" panose="020B0604030504040204" pitchFamily="34" charset="0"/>
                        </a:rPr>
                        <a:t>they could discuss/do with their </a:t>
                      </a:r>
                      <a:r>
                        <a:rPr lang="en-GB" sz="2400" b="1" kern="1200" dirty="0">
                          <a:solidFill>
                            <a:schemeClr val="tx1"/>
                          </a:solidFill>
                          <a:latin typeface="Tahoma" panose="020B0604030504040204" pitchFamily="34" charset="0"/>
                          <a:ea typeface="Tahoma" panose="020B0604030504040204" pitchFamily="34" charset="0"/>
                          <a:cs typeface="Tahoma" panose="020B0604030504040204" pitchFamily="34" charset="0"/>
                        </a:rPr>
                        <a:t>partner.</a:t>
                      </a:r>
                      <a:endParaRPr lang="en-GB" sz="2400" b="1" kern="1200" dirty="0">
                        <a:solidFill>
                          <a:schemeClr val="dk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4111518175"/>
                  </a:ext>
                </a:extLst>
              </a:tr>
              <a:tr h="269672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GB" sz="1900" b="1" dirty="0">
                          <a:latin typeface="Tahoma" panose="020B0604030504040204" pitchFamily="34" charset="0"/>
                          <a:ea typeface="Tahoma" panose="020B0604030504040204" pitchFamily="34" charset="0"/>
                          <a:cs typeface="Tahoma" panose="020B0604030504040204" pitchFamily="34" charset="0"/>
                        </a:rPr>
                        <a:t>We will revisit our learning from today during form time on Friday.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None/>
                      </a:pPr>
                      <a:r>
                        <a:rPr lang="en-GB" sz="1900" b="0" dirty="0">
                          <a:latin typeface="Tahoma" panose="020B0604030504040204" pitchFamily="34" charset="0"/>
                          <a:ea typeface="Tahoma" panose="020B0604030504040204" pitchFamily="34" charset="0"/>
                          <a:cs typeface="Tahoma" panose="020B0604030504040204" pitchFamily="34" charset="0"/>
                        </a:rPr>
                        <a:t>PRIDE in Work</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2895321847"/>
                  </a:ext>
                </a:extLst>
              </a:tr>
            </a:tbl>
          </a:graphicData>
        </a:graphic>
      </p:graphicFrame>
      <p:pic>
        <p:nvPicPr>
          <p:cNvPr id="1026" name="Picture 2">
            <a:extLst>
              <a:ext uri="{FF2B5EF4-FFF2-40B4-BE49-F238E27FC236}">
                <a16:creationId xmlns:a16="http://schemas.microsoft.com/office/drawing/2014/main" id="{2818245A-1AB1-9E6B-626F-CC9A91D10E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004" t="57903" r="2418" b="3408"/>
          <a:stretch>
            <a:fillRect/>
          </a:stretch>
        </p:blipFill>
        <p:spPr bwMode="auto">
          <a:xfrm>
            <a:off x="6096000" y="4317979"/>
            <a:ext cx="5099032" cy="23216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51170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539c27b-a9d0-4c77-8a5d-ec6841ce4f6f" xsi:nil="true"/>
    <lcf76f155ced4ddcb4097134ff3c332f xmlns="a5fc3de2-235e-4705-8b02-a7816a666aa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6EB91A31417994AB128DD54BB364E9D" ma:contentTypeVersion="18" ma:contentTypeDescription="Create a new document." ma:contentTypeScope="" ma:versionID="7d4cbca4216af982338648d8f34a2e46">
  <xsd:schema xmlns:xsd="http://www.w3.org/2001/XMLSchema" xmlns:xs="http://www.w3.org/2001/XMLSchema" xmlns:p="http://schemas.microsoft.com/office/2006/metadata/properties" xmlns:ns2="a5fc3de2-235e-4705-8b02-a7816a666aa1" xmlns:ns3="a539c27b-a9d0-4c77-8a5d-ec6841ce4f6f" targetNamespace="http://schemas.microsoft.com/office/2006/metadata/properties" ma:root="true" ma:fieldsID="abe33871a5854b39567ff913d70ab183" ns2:_="" ns3:_="">
    <xsd:import namespace="a5fc3de2-235e-4705-8b02-a7816a666aa1"/>
    <xsd:import namespace="a539c27b-a9d0-4c77-8a5d-ec6841ce4f6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c3de2-235e-4705-8b02-a7816a666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1be7bfe-32ee-4e76-a370-101bf82a255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39c27b-a9d0-4c77-8a5d-ec6841ce4f6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7aee13f-d4c9-4c71-a689-8d2bf5e99d49}" ma:internalName="TaxCatchAll" ma:showField="CatchAllData" ma:web="a539c27b-a9d0-4c77-8a5d-ec6841ce4f6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ECC7BD-0D66-4897-84C3-1E63A9EA13FB}">
  <ds:schemaRefs>
    <ds:schemaRef ds:uri="http://schemas.microsoft.com/office/2006/metadata/properties"/>
    <ds:schemaRef ds:uri="http://schemas.microsoft.com/office/infopath/2007/PartnerControls"/>
    <ds:schemaRef ds:uri="a539c27b-a9d0-4c77-8a5d-ec6841ce4f6f"/>
    <ds:schemaRef ds:uri="a5fc3de2-235e-4705-8b02-a7816a666aa1"/>
  </ds:schemaRefs>
</ds:datastoreItem>
</file>

<file path=customXml/itemProps2.xml><?xml version="1.0" encoding="utf-8"?>
<ds:datastoreItem xmlns:ds="http://schemas.openxmlformats.org/officeDocument/2006/customXml" ds:itemID="{045C8C8A-90FF-4FCF-AB5F-98711558ADEF}">
  <ds:schemaRefs>
    <ds:schemaRef ds:uri="http://schemas.microsoft.com/sharepoint/v3/contenttype/forms"/>
  </ds:schemaRefs>
</ds:datastoreItem>
</file>

<file path=customXml/itemProps3.xml><?xml version="1.0" encoding="utf-8"?>
<ds:datastoreItem xmlns:ds="http://schemas.openxmlformats.org/officeDocument/2006/customXml" ds:itemID="{A5C389C3-7774-4FDA-9384-173B2DC6A1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fc3de2-235e-4705-8b02-a7816a666aa1"/>
    <ds:schemaRef ds:uri="a539c27b-a9d0-4c77-8a5d-ec6841ce4f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2060</TotalTime>
  <Words>2620</Words>
  <Application>Microsoft Office PowerPoint</Application>
  <PresentationFormat>Widescreen</PresentationFormat>
  <Paragraphs>244</Paragraphs>
  <Slides>24</Slides>
  <Notes>17</Notes>
  <HiddenSlides>1</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1_Office Theme</vt:lpstr>
      <vt:lpstr>PowerPoint Presentation</vt:lpstr>
      <vt:lpstr>PowerPoint Presentation</vt:lpstr>
      <vt:lpstr>Our ground rules</vt:lpstr>
      <vt:lpstr>PowerPoint Presentation</vt:lpstr>
      <vt:lpstr>3. List situations where someone might not have the freedom/ability to give consent to something.</vt:lpstr>
      <vt:lpstr>Important Notes</vt:lpstr>
      <vt:lpstr>Consent….</vt:lpstr>
      <vt:lpstr>Drugs &amp; Alcohol</vt:lpstr>
      <vt:lpstr>“How do I know that someone is too drunk to consent to sex?”</vt:lpstr>
      <vt:lpstr>“So, even if they want to have sex with me, I can’t just say yes?”</vt:lpstr>
      <vt:lpstr>“So, basically, I can’t have sex at all if either of us have been drinking?” </vt:lpstr>
      <vt:lpstr>Summarise:</vt:lpstr>
      <vt:lpstr>2. Do I know the UK laws surrounding sexual activity?  True or False:</vt:lpstr>
      <vt:lpstr>The Legal Stuff (UK): True or false</vt:lpstr>
      <vt:lpstr>Legal Summary</vt:lpstr>
      <vt:lpstr>3. How do I know if I am ready for sexual intimacy?</vt:lpstr>
      <vt:lpstr>PowerPoint Presentation</vt:lpstr>
      <vt:lpstr>PowerPoint Presentation</vt:lpstr>
      <vt:lpstr>Sexual Readiness: Watch the video and summarise the key messages in 3-4 bullet points</vt:lpstr>
      <vt:lpstr>PowerPoint Presentation</vt:lpstr>
      <vt:lpstr>What are some non-verbal ways someone might communicate they are uncomfortable with the current activity, or where it might lead?</vt:lpstr>
      <vt:lpstr>PowerPoint Presentation</vt:lpstr>
      <vt:lpstr>Question: If sex is consensual and safe, does that make it good?</vt:lpstr>
      <vt:lpstr>Plenary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Palmer, Mrs K</dc:creator>
  <cp:lastModifiedBy>Palmer, Mrs K</cp:lastModifiedBy>
  <cp:revision>5</cp:revision>
  <dcterms:created xsi:type="dcterms:W3CDTF">2025-11-24T09:07:04Z</dcterms:created>
  <dcterms:modified xsi:type="dcterms:W3CDTF">2026-09-10T06:35:10Z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0x010100C6EB91A31417994AB128DD54BB364E9D</vt:lpwstr>
  </property>
  <property fmtid="{D5CDD505-2E9C-101B-9397-08002B2CF9AE}" pid="3" name="MediaServiceImageTags">
    <vt:lpwstr/>
  </property>
</Properties>
</file>